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61" r:id="rId3"/>
    <p:sldId id="259" r:id="rId4"/>
    <p:sldId id="262" r:id="rId5"/>
    <p:sldId id="257" r:id="rId6"/>
    <p:sldId id="263" r:id="rId7"/>
    <p:sldId id="264" r:id="rId8"/>
    <p:sldId id="266" r:id="rId9"/>
    <p:sldId id="270" r:id="rId10"/>
    <p:sldId id="267" r:id="rId11"/>
    <p:sldId id="269" r:id="rId12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3" d="100"/>
          <a:sy n="43" d="100"/>
        </p:scale>
        <p:origin x="-1382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AE095D-85BF-48AA-AC93-57C5B602C843}" type="datetimeFigureOut">
              <a:rPr lang="it-IT" smtClean="0"/>
              <a:pPr/>
              <a:t>20/10/2013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29518B-A285-42F8-873C-224C6CE9D266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29518B-A285-42F8-873C-224C6CE9D266}" type="slidenum">
              <a:rPr lang="it-IT" smtClean="0"/>
              <a:pPr/>
              <a:t>10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786CB-A89A-4404-B94A-9AB08BB873F7}" type="datetimeFigureOut">
              <a:rPr lang="it-IT" smtClean="0"/>
              <a:pPr/>
              <a:t>20/10/2013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37674-22E7-4BA7-BF4F-46D351165CD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786CB-A89A-4404-B94A-9AB08BB873F7}" type="datetimeFigureOut">
              <a:rPr lang="it-IT" smtClean="0"/>
              <a:pPr/>
              <a:t>20/10/2013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37674-22E7-4BA7-BF4F-46D351165CD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786CB-A89A-4404-B94A-9AB08BB873F7}" type="datetimeFigureOut">
              <a:rPr lang="it-IT" smtClean="0"/>
              <a:pPr/>
              <a:t>20/10/2013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37674-22E7-4BA7-BF4F-46D351165CD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786CB-A89A-4404-B94A-9AB08BB873F7}" type="datetimeFigureOut">
              <a:rPr lang="it-IT" smtClean="0"/>
              <a:pPr/>
              <a:t>20/10/2013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37674-22E7-4BA7-BF4F-46D351165CD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786CB-A89A-4404-B94A-9AB08BB873F7}" type="datetimeFigureOut">
              <a:rPr lang="it-IT" smtClean="0"/>
              <a:pPr/>
              <a:t>20/10/2013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37674-22E7-4BA7-BF4F-46D351165CD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786CB-A89A-4404-B94A-9AB08BB873F7}" type="datetimeFigureOut">
              <a:rPr lang="it-IT" smtClean="0"/>
              <a:pPr/>
              <a:t>20/10/2013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37674-22E7-4BA7-BF4F-46D351165CD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786CB-A89A-4404-B94A-9AB08BB873F7}" type="datetimeFigureOut">
              <a:rPr lang="it-IT" smtClean="0"/>
              <a:pPr/>
              <a:t>20/10/2013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37674-22E7-4BA7-BF4F-46D351165CD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786CB-A89A-4404-B94A-9AB08BB873F7}" type="datetimeFigureOut">
              <a:rPr lang="it-IT" smtClean="0"/>
              <a:pPr/>
              <a:t>20/10/2013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37674-22E7-4BA7-BF4F-46D351165CD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786CB-A89A-4404-B94A-9AB08BB873F7}" type="datetimeFigureOut">
              <a:rPr lang="it-IT" smtClean="0"/>
              <a:pPr/>
              <a:t>20/10/2013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37674-22E7-4BA7-BF4F-46D351165CD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786CB-A89A-4404-B94A-9AB08BB873F7}" type="datetimeFigureOut">
              <a:rPr lang="it-IT" smtClean="0"/>
              <a:pPr/>
              <a:t>20/10/2013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37674-22E7-4BA7-BF4F-46D351165CD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786CB-A89A-4404-B94A-9AB08BB873F7}" type="datetimeFigureOut">
              <a:rPr lang="it-IT" smtClean="0"/>
              <a:pPr/>
              <a:t>20/10/2013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37674-22E7-4BA7-BF4F-46D351165CD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9786CB-A89A-4404-B94A-9AB08BB873F7}" type="datetimeFigureOut">
              <a:rPr lang="it-IT" smtClean="0"/>
              <a:pPr/>
              <a:t>20/10/2013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837674-22E7-4BA7-BF4F-46D351165CD1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55576" y="2060848"/>
            <a:ext cx="7772400" cy="1470025"/>
          </a:xfrm>
        </p:spPr>
        <p:txBody>
          <a:bodyPr/>
          <a:lstStyle/>
          <a:p>
            <a:r>
              <a:rPr lang="it-IT" dirty="0" smtClean="0">
                <a:solidFill>
                  <a:schemeClr val="accent6">
                    <a:lumMod val="75000"/>
                  </a:schemeClr>
                </a:solidFill>
              </a:rPr>
              <a:t>Abracadabra</a:t>
            </a:r>
            <a:endParaRPr lang="it-IT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 smtClean="0"/>
              <a:t>Roberto Sacchetti</a:t>
            </a:r>
          </a:p>
          <a:p>
            <a:r>
              <a:rPr lang="it-IT" dirty="0" smtClean="0"/>
              <a:t>Piacenza</a:t>
            </a:r>
          </a:p>
          <a:p>
            <a:r>
              <a:rPr lang="it-IT" dirty="0" smtClean="0"/>
              <a:t>Rete Dermatologia Emilia Romagna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endParaRPr lang="it-IT" dirty="0" smtClean="0"/>
          </a:p>
          <a:p>
            <a:r>
              <a:rPr lang="it-IT" dirty="0" smtClean="0"/>
              <a:t>Tra le cause più frequenti della DAC ci sono alcuni alimenti come aglio e cipolla che contengono  il </a:t>
            </a:r>
            <a:r>
              <a:rPr lang="it-IT" b="1" dirty="0" err="1" smtClean="0"/>
              <a:t>diallildisolfuro</a:t>
            </a:r>
            <a:r>
              <a:rPr lang="it-IT" b="1" dirty="0" smtClean="0"/>
              <a:t>, </a:t>
            </a:r>
            <a:r>
              <a:rPr lang="it-IT" dirty="0" smtClean="0"/>
              <a:t>sostanza capace di evocare gravi alterazioni cutanee (allergene positivo fino al 13%  dei soggetti con </a:t>
            </a:r>
            <a:r>
              <a:rPr lang="it-IT" dirty="0" err="1" smtClean="0"/>
              <a:t>D.A.</a:t>
            </a:r>
            <a:r>
              <a:rPr lang="it-IT" dirty="0" smtClean="0"/>
              <a:t> secondo alcune casistiche)</a:t>
            </a:r>
          </a:p>
          <a:p>
            <a:r>
              <a:rPr lang="it-IT" dirty="0" smtClean="0"/>
              <a:t>L’importanza di tale </a:t>
            </a:r>
            <a:r>
              <a:rPr lang="it-IT" dirty="0" err="1" smtClean="0"/>
              <a:t>aptene</a:t>
            </a:r>
            <a:r>
              <a:rPr lang="it-IT" dirty="0" smtClean="0"/>
              <a:t> e' stata anche dimostrata di recente in altri Paesi, come il Portogallo, </a:t>
            </a:r>
            <a:r>
              <a:rPr lang="it-IT" b="1" dirty="0" smtClean="0"/>
              <a:t>dove le allergie all’aglio sono di gran lunga superiori, nelle casalinghe, a quelle provocate da componenti dei guanti di gomma</a:t>
            </a:r>
          </a:p>
          <a:p>
            <a:pPr>
              <a:buNone/>
            </a:pPr>
            <a:endParaRPr lang="it-IT" dirty="0" smtClean="0"/>
          </a:p>
          <a:p>
            <a:r>
              <a:rPr lang="it-IT" sz="1900" dirty="0" smtClean="0"/>
              <a:t>Lembo G, </a:t>
            </a:r>
            <a:r>
              <a:rPr lang="it-IT" sz="1900" dirty="0" err="1" smtClean="0"/>
              <a:t>Balato</a:t>
            </a:r>
            <a:r>
              <a:rPr lang="it-IT" sz="1900" dirty="0" smtClean="0"/>
              <a:t> N, Patruno C </a:t>
            </a:r>
            <a:r>
              <a:rPr lang="it-IT" sz="1900" dirty="0" err="1" smtClean="0"/>
              <a:t>et</a:t>
            </a:r>
            <a:r>
              <a:rPr lang="it-IT" sz="1900" dirty="0" smtClean="0"/>
              <a:t> al. Dermatiti da contatto da aglio (</a:t>
            </a:r>
            <a:r>
              <a:rPr lang="it-IT" sz="1900" dirty="0" err="1" smtClean="0"/>
              <a:t>Allium</a:t>
            </a:r>
            <a:r>
              <a:rPr lang="it-IT" sz="1900" dirty="0" smtClean="0"/>
              <a:t> </a:t>
            </a:r>
            <a:r>
              <a:rPr lang="it-IT" sz="1900" dirty="0" err="1" smtClean="0"/>
              <a:t>sativum</a:t>
            </a:r>
            <a:r>
              <a:rPr lang="it-IT" sz="1900" dirty="0" smtClean="0"/>
              <a:t>) in casalinghe. </a:t>
            </a:r>
            <a:r>
              <a:rPr lang="it-IT" sz="1900" dirty="0" err="1" smtClean="0"/>
              <a:t>Boll</a:t>
            </a:r>
            <a:r>
              <a:rPr lang="it-IT" sz="1900" dirty="0" smtClean="0"/>
              <a:t> </a:t>
            </a:r>
            <a:r>
              <a:rPr lang="it-IT" sz="1900" dirty="0" err="1" smtClean="0"/>
              <a:t>Derm</a:t>
            </a:r>
            <a:r>
              <a:rPr lang="it-IT" sz="1900" dirty="0" smtClean="0"/>
              <a:t> </a:t>
            </a:r>
            <a:r>
              <a:rPr lang="it-IT" sz="1900" dirty="0" err="1" smtClean="0"/>
              <a:t>Allergol</a:t>
            </a:r>
            <a:r>
              <a:rPr lang="it-IT" sz="1900" dirty="0" smtClean="0"/>
              <a:t> </a:t>
            </a:r>
            <a:r>
              <a:rPr lang="it-IT" sz="1900" dirty="0" err="1" smtClean="0"/>
              <a:t>Profess</a:t>
            </a:r>
            <a:r>
              <a:rPr lang="it-IT" sz="1900" dirty="0" smtClean="0"/>
              <a:t> 1991;6:39-44 </a:t>
            </a:r>
          </a:p>
        </p:txBody>
      </p:sp>
      <p:pic>
        <p:nvPicPr>
          <p:cNvPr id="4" name="Picture 2" descr="http://t2.gstatic.com/images?q=tbn:ANd9GcS868yAqBngy-72vI-CTO9HS4-RrcQADd_4wtsoUjSB6Z1nRTy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V="1">
            <a:off x="7740352" y="332656"/>
            <a:ext cx="982866" cy="12273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it-IT" sz="40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855365"/>
            <a:ext cx="8229600" cy="4525963"/>
          </a:xfrm>
        </p:spPr>
        <p:txBody>
          <a:bodyPr>
            <a:normAutofit fontScale="85000" lnSpcReduction="20000"/>
          </a:bodyPr>
          <a:lstStyle/>
          <a:p>
            <a:r>
              <a:rPr lang="it-IT" sz="3100" dirty="0" smtClean="0"/>
              <a:t>In molte regioni italiane, ancora adesso,  è usanza confezionare  </a:t>
            </a:r>
            <a:r>
              <a:rPr lang="it-IT" sz="3100" b="1" dirty="0" smtClean="0"/>
              <a:t>collane di aglio </a:t>
            </a:r>
            <a:r>
              <a:rPr lang="it-IT" sz="3100" dirty="0" smtClean="0"/>
              <a:t>da posizionare sulle porte ma anche da fare portare </a:t>
            </a:r>
            <a:r>
              <a:rPr lang="it-IT" sz="3100" b="1" dirty="0" smtClean="0"/>
              <a:t>al collo dei bambini o comunque sotto gli indumenti</a:t>
            </a:r>
            <a:r>
              <a:rPr lang="it-IT" sz="3100" dirty="0" smtClean="0"/>
              <a:t>, sia per allontanare i vermi e sia per tenere lontano altre malattie</a:t>
            </a:r>
          </a:p>
          <a:p>
            <a:r>
              <a:rPr lang="it-IT" sz="3100" dirty="0" smtClean="0"/>
              <a:t>Nell’interpretare lesioni cutanee inusuali per sede dobbiamo quindi sempre considerare </a:t>
            </a:r>
            <a:r>
              <a:rPr lang="it-IT" sz="3100" b="1" dirty="0" smtClean="0"/>
              <a:t>abitudini e usanze dei nostri pazienti</a:t>
            </a:r>
            <a:r>
              <a:rPr lang="it-IT" sz="3100" dirty="0" smtClean="0"/>
              <a:t> che a noi possono sembrare strane ma che in altre realtà sono </a:t>
            </a:r>
            <a:r>
              <a:rPr lang="it-IT" sz="3100" b="1" dirty="0" smtClean="0"/>
              <a:t>molte diffuse</a:t>
            </a:r>
          </a:p>
          <a:p>
            <a:r>
              <a:rPr lang="it-IT" sz="3100" dirty="0" smtClean="0"/>
              <a:t>Per finire: anche la nonna si è molto stupita del nostro stupore perché questa usanza  a suo ricordo non aveva mai creato alcun </a:t>
            </a:r>
            <a:r>
              <a:rPr lang="it-IT" sz="3100" dirty="0" err="1" smtClean="0"/>
              <a:t>problema…………</a:t>
            </a:r>
            <a:r>
              <a:rPr lang="it-IT" sz="3100" dirty="0" smtClean="0"/>
              <a:t>.</a:t>
            </a:r>
          </a:p>
          <a:p>
            <a:endParaRPr lang="it-IT" dirty="0"/>
          </a:p>
        </p:txBody>
      </p:sp>
      <p:pic>
        <p:nvPicPr>
          <p:cNvPr id="4" name="Picture 2" descr="http://t2.gstatic.com/images?q=tbn:ANd9GcS868yAqBngy-72vI-CTO9HS4-RrcQADd_4wtsoUjSB6Z1nRTy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V="1">
            <a:off x="7524328" y="260648"/>
            <a:ext cx="982866" cy="12273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4000" dirty="0" smtClean="0">
                <a:solidFill>
                  <a:schemeClr val="accent6">
                    <a:lumMod val="75000"/>
                  </a:schemeClr>
                </a:solidFill>
              </a:rPr>
              <a:t>L’innocente creatura</a:t>
            </a:r>
            <a:endParaRPr lang="it-IT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it-IT" dirty="0" smtClean="0"/>
              <a:t>Settembre 2012</a:t>
            </a:r>
          </a:p>
          <a:p>
            <a:r>
              <a:rPr lang="it-IT" dirty="0" smtClean="0"/>
              <a:t>A.P. ; maschio, 11 mesi</a:t>
            </a:r>
          </a:p>
          <a:p>
            <a:r>
              <a:rPr lang="it-IT" dirty="0" smtClean="0"/>
              <a:t>Giunge ad osservazione per una lesione cutanea posta in regione </a:t>
            </a:r>
            <a:r>
              <a:rPr lang="it-IT" dirty="0" err="1" smtClean="0"/>
              <a:t>periombelicale</a:t>
            </a:r>
            <a:r>
              <a:rPr lang="it-IT" dirty="0" smtClean="0"/>
              <a:t> e insorta nei due giorni precedenti</a:t>
            </a:r>
            <a:endParaRPr lang="it-IT" dirty="0"/>
          </a:p>
        </p:txBody>
      </p:sp>
      <p:pic>
        <p:nvPicPr>
          <p:cNvPr id="6" name="Picture 2" descr="C:\Users\utente\Pictures\2012-11-18 foto2012 dermo e altro sett-nov 2012\foto2012 dermo e altro sett-nov 2012 10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77248" y="1600200"/>
            <a:ext cx="3380503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412776"/>
            <a:ext cx="5832648" cy="4989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4000" dirty="0" smtClean="0">
                <a:solidFill>
                  <a:schemeClr val="accent6">
                    <a:lumMod val="75000"/>
                  </a:schemeClr>
                </a:solidFill>
              </a:rPr>
              <a:t>La lesione: guardiamola meglio</a:t>
            </a:r>
            <a:endParaRPr lang="it-IT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it-IT" dirty="0" smtClean="0"/>
              <a:t>Si tratta di una lesione unica, ovalare, eritematosa, a margini abbastanza netti, con segni di esfoliazione</a:t>
            </a:r>
          </a:p>
          <a:p>
            <a:r>
              <a:rPr lang="it-IT" dirty="0" smtClean="0"/>
              <a:t>Il bambino presenta buone condizioni generali, è </a:t>
            </a:r>
            <a:r>
              <a:rPr lang="it-IT" dirty="0" err="1" smtClean="0"/>
              <a:t>apirettico</a:t>
            </a:r>
            <a:r>
              <a:rPr lang="it-IT" dirty="0" smtClean="0"/>
              <a:t>, non sembra avere prurito</a:t>
            </a:r>
            <a:endParaRPr lang="it-IT" dirty="0"/>
          </a:p>
        </p:txBody>
      </p:sp>
      <p:pic>
        <p:nvPicPr>
          <p:cNvPr id="5122" name="Picture 2" descr="C:\Users\utente\Pictures\2012-11-18 foto2012 dermo e altro sett-nov 2012\foto2012 dermo e altro sett-nov 2012 11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354939"/>
            <a:ext cx="4038600" cy="30164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4000" dirty="0" smtClean="0">
                <a:solidFill>
                  <a:schemeClr val="accent6">
                    <a:lumMod val="75000"/>
                  </a:schemeClr>
                </a:solidFill>
              </a:rPr>
              <a:t>Cosa pensate ?</a:t>
            </a:r>
            <a:endParaRPr lang="it-IT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26" name="Picture 2" descr="C:\Users\utente\Pictures\2012-11-18 foto2012 dermo e altro sett-nov 2012\foto2012 dermo e altro sett-nov 2012 10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786248" y="1600200"/>
            <a:ext cx="3380503" cy="4525963"/>
          </a:xfrm>
          <a:prstGeom prst="rect">
            <a:avLst/>
          </a:prstGeom>
          <a:noFill/>
        </p:spPr>
      </p:pic>
      <p:sp>
        <p:nvSpPr>
          <p:cNvPr id="5" name="Segnaposto contenuto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it-IT" dirty="0" smtClean="0"/>
              <a:t>Che tipo di lesione potrebbe essere ?</a:t>
            </a:r>
          </a:p>
          <a:p>
            <a:r>
              <a:rPr lang="it-IT" dirty="0" smtClean="0"/>
              <a:t>Da cosa potrebbe essere stata provocata ?</a:t>
            </a:r>
          </a:p>
          <a:p>
            <a:r>
              <a:rPr lang="it-IT" dirty="0" smtClean="0"/>
              <a:t>Avanti con le </a:t>
            </a:r>
            <a:r>
              <a:rPr lang="it-IT" dirty="0" err="1" smtClean="0"/>
              <a:t>ipotesi………………………</a:t>
            </a:r>
            <a:r>
              <a:rPr lang="it-IT" dirty="0" smtClean="0"/>
              <a:t>.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4000" dirty="0" smtClean="0">
                <a:solidFill>
                  <a:schemeClr val="accent6">
                    <a:lumMod val="75000"/>
                  </a:schemeClr>
                </a:solidFill>
              </a:rPr>
              <a:t>L’anamnesi in aiuto</a:t>
            </a:r>
            <a:endParaRPr lang="it-IT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Segnaposto contenuto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it-IT" dirty="0" smtClean="0"/>
              <a:t>Facendo un po’ di anamnesi si scopre che il bambino è stato a casa dalla nonna nei giorni immediatamente precedenti l’insorgenza della lesione</a:t>
            </a:r>
          </a:p>
          <a:p>
            <a:r>
              <a:rPr lang="it-IT" dirty="0" smtClean="0"/>
              <a:t>Cosa è successo?</a:t>
            </a:r>
            <a:endParaRPr lang="it-IT" dirty="0"/>
          </a:p>
        </p:txBody>
      </p:sp>
      <p:pic>
        <p:nvPicPr>
          <p:cNvPr id="7" name="Picture 2" descr="C:\Users\utente\Pictures\2012-11-18 foto2012 dermo e altro sett-nov 2012\foto2012 dermo e altro sett-nov 2012 10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77248" y="1600200"/>
            <a:ext cx="3380503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rmAutofit/>
          </a:bodyPr>
          <a:lstStyle/>
          <a:p>
            <a:r>
              <a:rPr lang="it-IT" sz="4000" dirty="0" smtClean="0">
                <a:solidFill>
                  <a:schemeClr val="accent6">
                    <a:lumMod val="75000"/>
                  </a:schemeClr>
                </a:solidFill>
              </a:rPr>
              <a:t>Svelato l’arcano</a:t>
            </a:r>
            <a:endParaRPr lang="it-IT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544" y="1783357"/>
            <a:ext cx="8229600" cy="4525963"/>
          </a:xfrm>
        </p:spPr>
        <p:txBody>
          <a:bodyPr>
            <a:normAutofit fontScale="85000" lnSpcReduction="20000"/>
          </a:bodyPr>
          <a:lstStyle/>
          <a:p>
            <a:r>
              <a:rPr lang="it-IT" dirty="0" smtClean="0"/>
              <a:t>Innanzitutto i genitori sono di origine siciliana (come i nonni)</a:t>
            </a:r>
          </a:p>
          <a:p>
            <a:r>
              <a:rPr lang="it-IT" dirty="0" smtClean="0"/>
              <a:t>Inoltre il bambino nei giorni precedenti aveva avuto febbre e </a:t>
            </a:r>
            <a:r>
              <a:rPr lang="it-IT" dirty="0" err="1" smtClean="0"/>
              <a:t>raffreddore……</a:t>
            </a:r>
            <a:r>
              <a:rPr lang="it-IT" dirty="0" smtClean="0"/>
              <a:t>  e questo, direte voi, cosa c’entra ?</a:t>
            </a:r>
          </a:p>
          <a:p>
            <a:r>
              <a:rPr lang="it-IT" dirty="0" smtClean="0"/>
              <a:t>La nonna ha pensato bene di salvaguardare la salute del nipotino applicandogli aglio sulla pancia, a diretto contatto con la cute, e fissando il tutto con una retina</a:t>
            </a:r>
          </a:p>
          <a:p>
            <a:r>
              <a:rPr lang="it-IT" dirty="0" smtClean="0"/>
              <a:t>L’applicazione è durata circa una giornata è l’esito è stato quello che abbiamo visto  </a:t>
            </a:r>
          </a:p>
          <a:p>
            <a:r>
              <a:rPr lang="it-IT" dirty="0" smtClean="0"/>
              <a:t>Il piccolo è stato mandato a casa con le rassicurazioni del caso e  terapia con steroide topico  </a:t>
            </a:r>
          </a:p>
          <a:p>
            <a:pPr>
              <a:buNone/>
            </a:pP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tente\Pictures\2012-11-18 foto2012 dermo e altro sett-nov 2012\foto2012 dermo e altro sett-nov 2012 1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916832"/>
            <a:ext cx="4932040" cy="3683808"/>
          </a:xfrm>
          <a:prstGeom prst="rect">
            <a:avLst/>
          </a:prstGeom>
          <a:noFill/>
        </p:spPr>
      </p:pic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395536" y="125760"/>
            <a:ext cx="8229600" cy="1143000"/>
          </a:xfrm>
        </p:spPr>
        <p:txBody>
          <a:bodyPr>
            <a:normAutofit/>
          </a:bodyPr>
          <a:lstStyle/>
          <a:p>
            <a:r>
              <a:rPr lang="it-IT" sz="4000" dirty="0" smtClean="0">
                <a:solidFill>
                  <a:schemeClr val="accent6">
                    <a:lumMod val="75000"/>
                  </a:schemeClr>
                </a:solidFill>
              </a:rPr>
              <a:t>Una settimana dopo</a:t>
            </a:r>
            <a:endParaRPr lang="it-IT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4000" dirty="0" smtClean="0">
                <a:solidFill>
                  <a:schemeClr val="accent6">
                    <a:lumMod val="75000"/>
                  </a:schemeClr>
                </a:solidFill>
              </a:rPr>
              <a:t>Due </a:t>
            </a:r>
            <a:r>
              <a:rPr lang="it-IT" sz="4000" dirty="0" err="1" smtClean="0">
                <a:solidFill>
                  <a:schemeClr val="accent6">
                    <a:lumMod val="75000"/>
                  </a:schemeClr>
                </a:solidFill>
              </a:rPr>
              <a:t>riflessioni……</a:t>
            </a:r>
            <a:endParaRPr lang="it-IT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26" name="Picture 2" descr="http://t2.gstatic.com/images?q=tbn:ANd9GcS868yAqBngy-72vI-CTO9HS4-RrcQADd_4wtsoUjSB6Z1nRTy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1772816"/>
            <a:ext cx="3575154" cy="44644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327</TotalTime>
  <Words>444</Words>
  <Application>Microsoft Office PowerPoint</Application>
  <PresentationFormat>Presentazione su schermo (4:3)</PresentationFormat>
  <Paragraphs>35</Paragraphs>
  <Slides>11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2" baseType="lpstr">
      <vt:lpstr>Tema di Office</vt:lpstr>
      <vt:lpstr>Abracadabra</vt:lpstr>
      <vt:lpstr>L’innocente creatura</vt:lpstr>
      <vt:lpstr>La lesione: guardiamola meglio</vt:lpstr>
      <vt:lpstr>Diapositiva 4</vt:lpstr>
      <vt:lpstr>Cosa pensate ?</vt:lpstr>
      <vt:lpstr>L’anamnesi in aiuto</vt:lpstr>
      <vt:lpstr>Svelato l’arcano</vt:lpstr>
      <vt:lpstr>Una settimana dopo</vt:lpstr>
      <vt:lpstr>Due riflessioni……</vt:lpstr>
      <vt:lpstr>Diapositiva 10</vt:lpstr>
      <vt:lpstr>Diapositiva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Abracadabra</dc:title>
  <dc:creator>utente</dc:creator>
  <cp:lastModifiedBy>utente</cp:lastModifiedBy>
  <cp:revision>21</cp:revision>
  <dcterms:created xsi:type="dcterms:W3CDTF">2012-11-18T18:05:13Z</dcterms:created>
  <dcterms:modified xsi:type="dcterms:W3CDTF">2013-10-20T12:53:39Z</dcterms:modified>
</cp:coreProperties>
</file>