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83" r:id="rId3"/>
    <p:sldId id="256" r:id="rId4"/>
    <p:sldId id="259" r:id="rId5"/>
    <p:sldId id="260" r:id="rId6"/>
    <p:sldId id="261" r:id="rId7"/>
    <p:sldId id="263" r:id="rId8"/>
    <p:sldId id="262" r:id="rId9"/>
    <p:sldId id="270" r:id="rId10"/>
    <p:sldId id="264" r:id="rId11"/>
    <p:sldId id="265" r:id="rId12"/>
    <p:sldId id="266" r:id="rId13"/>
    <p:sldId id="277" r:id="rId14"/>
    <p:sldId id="274" r:id="rId15"/>
    <p:sldId id="269" r:id="rId16"/>
    <p:sldId id="267" r:id="rId17"/>
    <p:sldId id="268" r:id="rId18"/>
    <p:sldId id="271" r:id="rId19"/>
    <p:sldId id="272" r:id="rId20"/>
    <p:sldId id="273" r:id="rId21"/>
    <p:sldId id="275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07/03/2014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sinus+tachycardia&amp;source=images&amp;cd=&amp;cad=rja&amp;docid=huCnnIJpHhu8DM&amp;tbnid=m_UDFmMrPTzH9M:&amp;ved=&amp;url=http://www.rnceus.com/ekg/ekgst.html&amp;ei=UhgSU-3PO8TNtAbR3oHgCA&amp;bvm=bv.62286460,d.bGQ&amp;psig=AFQjCNEPXzUUTUDhmbEuF11PWps7qVVPVA&amp;ust=1393781194802697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3"/>
                </a:solidFill>
              </a:rPr>
              <a:t>LE  TACHICARDIE  IN  ETA’  PEDIATRICA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Dott.  Raymond  </a:t>
            </a:r>
            <a:r>
              <a:rPr lang="it-IT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Akamin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U.O. di  Pediatria  e  Neonatologia</a:t>
            </a:r>
            <a:br>
              <a:rPr lang="it-IT" dirty="0" smtClean="0"/>
            </a:br>
            <a:r>
              <a:rPr lang="it-IT" dirty="0" smtClean="0"/>
              <a:t>Ospedale  G. da  Saliceto</a:t>
            </a:r>
            <a:br>
              <a:rPr lang="it-IT" dirty="0" smtClean="0"/>
            </a:br>
            <a:r>
              <a:rPr lang="it-IT" dirty="0" smtClean="0"/>
              <a:t>Piacenza</a:t>
            </a:r>
            <a:endParaRPr lang="it-I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953000"/>
            <a:ext cx="18288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Quale  Tachicardia?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it-IT" sz="2400" b="1" dirty="0" smtClean="0">
                <a:solidFill>
                  <a:schemeClr val="accent2"/>
                </a:solidFill>
              </a:rPr>
              <a:t>Tachicardie sopraventricolari</a:t>
            </a:r>
            <a:r>
              <a:rPr lang="it-IT" sz="2400" dirty="0" smtClean="0"/>
              <a:t>: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Tachicardia  sinusale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Tachicardia parossistica sopraventricolare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Tachicardia giunzionale persistente (PJRT)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Tachicardia atriale ectopica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err="1" smtClean="0"/>
              <a:t>Flutter</a:t>
            </a:r>
            <a:r>
              <a:rPr lang="it-IT" sz="2400" dirty="0" smtClean="0"/>
              <a:t> atriale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Fibrillazione atriale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Extrasistoli sopraventricolari</a:t>
            </a:r>
          </a:p>
          <a:p>
            <a:pPr marL="633222" indent="-514350">
              <a:buNone/>
            </a:pPr>
            <a:r>
              <a:rPr lang="it-IT" sz="2400" b="1" dirty="0" smtClean="0">
                <a:solidFill>
                  <a:schemeClr val="accent2"/>
                </a:solidFill>
              </a:rPr>
              <a:t>Tachicardie ventricolari</a:t>
            </a:r>
            <a:r>
              <a:rPr lang="it-IT" sz="2400" dirty="0" smtClean="0"/>
              <a:t>: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Tachicardia ventricolare 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Fibrillazione ventricolare</a:t>
            </a:r>
          </a:p>
          <a:p>
            <a:pPr marL="633222" indent="-514350">
              <a:buFont typeface="+mj-lt"/>
              <a:buAutoNum type="alphaLcParenR"/>
            </a:pPr>
            <a:r>
              <a:rPr lang="it-IT" sz="2400" dirty="0" smtClean="0"/>
              <a:t>Torsione di punta</a:t>
            </a:r>
          </a:p>
          <a:p>
            <a:pPr marL="633222" indent="-514350">
              <a:buFont typeface="+mj-lt"/>
              <a:buAutoNum type="alphaLcParenR"/>
            </a:pPr>
            <a:endParaRPr lang="it-IT" sz="2400" dirty="0" smtClean="0"/>
          </a:p>
          <a:p>
            <a:pPr marL="633222" indent="-514350">
              <a:buFont typeface="+mj-lt"/>
              <a:buAutoNum type="alphaLcParenR"/>
            </a:pPr>
            <a:endParaRPr lang="it-IT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066130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3"/>
                </a:solidFill>
              </a:rPr>
              <a:t>Tachicardia  sinusale</a:t>
            </a:r>
            <a:endParaRPr lang="it-IT" sz="4000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340769"/>
            <a:ext cx="4355976" cy="345638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Espressione della risposta fisiologica del nodo del seno a svariati stimoli che esaltano il sistema simpatico.</a:t>
            </a:r>
          </a:p>
          <a:p>
            <a:r>
              <a:rPr lang="it-IT" sz="2000" dirty="0" smtClean="0"/>
              <a:t>Onda P davanti ad ogni QRS, intervalli regolari.</a:t>
            </a:r>
          </a:p>
          <a:p>
            <a:r>
              <a:rPr lang="it-IT" sz="2000" dirty="0" smtClean="0"/>
              <a:t>Asse della P tra 0° - 90°.</a:t>
            </a:r>
          </a:p>
          <a:p>
            <a:r>
              <a:rPr lang="it-IT" sz="2000" dirty="0" smtClean="0"/>
              <a:t>Inizio  e cessazione graduale.</a:t>
            </a:r>
          </a:p>
          <a:p>
            <a:r>
              <a:rPr lang="it-IT" sz="2000" dirty="0" smtClean="0"/>
              <a:t>FC di regola &lt; 200 </a:t>
            </a:r>
            <a:r>
              <a:rPr lang="it-IT" sz="2000" dirty="0" err="1" smtClean="0"/>
              <a:t>bpm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Terapia è eziologica.</a:t>
            </a:r>
          </a:p>
          <a:p>
            <a:pPr>
              <a:buNone/>
            </a:pP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27984" y="1412777"/>
            <a:ext cx="446449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 smtClean="0">
                <a:solidFill>
                  <a:srgbClr val="FF0000"/>
                </a:solidFill>
              </a:rPr>
              <a:t>Cause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Emozione, ansia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Febbre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Farmaci beta-stimolanti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Ipertiroidismo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Anemia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Ipovolemia</a:t>
            </a:r>
          </a:p>
          <a:p>
            <a:r>
              <a:rPr lang="it-IT" sz="2000" dirty="0" err="1" smtClean="0">
                <a:solidFill>
                  <a:srgbClr val="FFFF00"/>
                </a:solidFill>
              </a:rPr>
              <a:t>etc</a:t>
            </a:r>
            <a:endParaRPr lang="it-IT" sz="2000" dirty="0" smtClean="0">
              <a:solidFill>
                <a:srgbClr val="FFFF00"/>
              </a:solidFill>
            </a:endParaRPr>
          </a:p>
          <a:p>
            <a:endParaRPr lang="it-IT" sz="2000" dirty="0">
              <a:solidFill>
                <a:srgbClr val="FFFF00"/>
              </a:solidFill>
            </a:endParaRPr>
          </a:p>
        </p:txBody>
      </p:sp>
      <p:pic>
        <p:nvPicPr>
          <p:cNvPr id="7" name="irc_mi" descr="http://www.rnceus.com/ekg/sinotach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97152"/>
            <a:ext cx="648072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124744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Tachicardia parossistica sopraventricolare (TPSV) 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3744415"/>
          </a:xfrm>
        </p:spPr>
        <p:txBody>
          <a:bodyPr>
            <a:noAutofit/>
          </a:bodyPr>
          <a:lstStyle/>
          <a:p>
            <a:r>
              <a:rPr lang="it-IT" sz="2400" dirty="0" smtClean="0"/>
              <a:t>E’ la più frequente </a:t>
            </a:r>
            <a:r>
              <a:rPr lang="it-IT" sz="2400" dirty="0" err="1" smtClean="0"/>
              <a:t>tachiaritmia</a:t>
            </a:r>
            <a:r>
              <a:rPr lang="it-IT" sz="2400" dirty="0" smtClean="0"/>
              <a:t> in età pediatrica.</a:t>
            </a:r>
          </a:p>
          <a:p>
            <a:r>
              <a:rPr lang="it-IT" sz="2400" dirty="0" smtClean="0"/>
              <a:t>Rappresenta circa 80% delle tachicardie nei neonati e lattanti.</a:t>
            </a:r>
          </a:p>
          <a:p>
            <a:r>
              <a:rPr lang="it-IT" sz="2400" dirty="0" smtClean="0"/>
              <a:t>Spesso in assenza di cardiopatie strutturali.</a:t>
            </a:r>
          </a:p>
          <a:p>
            <a:r>
              <a:rPr lang="it-IT" sz="2400" dirty="0" smtClean="0"/>
              <a:t>A  volte in cardiopatici (mal di </a:t>
            </a:r>
            <a:r>
              <a:rPr lang="it-IT" sz="2400" dirty="0" err="1" smtClean="0"/>
              <a:t>Ebstein</a:t>
            </a:r>
            <a:r>
              <a:rPr lang="it-IT" sz="2400" dirty="0" smtClean="0"/>
              <a:t>, prolasso della mitrale, TGV, cuori </a:t>
            </a:r>
            <a:r>
              <a:rPr lang="it-IT" sz="2400" dirty="0" err="1" smtClean="0"/>
              <a:t>univentricolari</a:t>
            </a:r>
            <a:r>
              <a:rPr lang="it-IT" sz="2400" dirty="0" smtClean="0"/>
              <a:t>).</a:t>
            </a:r>
          </a:p>
          <a:p>
            <a:r>
              <a:rPr lang="it-IT" sz="2400" dirty="0" smtClean="0"/>
              <a:t>FC circa 240 +/- 40 </a:t>
            </a:r>
            <a:r>
              <a:rPr lang="it-IT" sz="2400" dirty="0" err="1" smtClean="0"/>
              <a:t>bpm</a:t>
            </a:r>
            <a:endParaRPr lang="it-IT" sz="2400" dirty="0" smtClean="0"/>
          </a:p>
          <a:p>
            <a:r>
              <a:rPr lang="it-IT" sz="2400" dirty="0" smtClean="0"/>
              <a:t>Inizia  e cessa improvvisamente.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23000" contrast="36000"/>
          </a:blip>
          <a:srcRect/>
          <a:stretch>
            <a:fillRect/>
          </a:stretch>
        </p:blipFill>
        <p:spPr bwMode="auto">
          <a:xfrm>
            <a:off x="1115616" y="4725144"/>
            <a:ext cx="676875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124744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Tachicardia parossistica sopraventricolare (TPSV) 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3"/>
            <a:ext cx="8712968" cy="331236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Meccanismo da rientro attraverso una via accessoria rapida (anatomica/ funzionale).</a:t>
            </a:r>
          </a:p>
          <a:p>
            <a:r>
              <a:rPr lang="it-IT" sz="2400" dirty="0" smtClean="0"/>
              <a:t>QRS in genere stretto, può essere largo in caso di conduzione aberrante.</a:t>
            </a:r>
          </a:p>
          <a:p>
            <a:r>
              <a:rPr lang="it-IT" sz="2400" dirty="0" smtClean="0"/>
              <a:t>Onda P spesso nascosto sotto l’onda T.</a:t>
            </a:r>
          </a:p>
          <a:p>
            <a:r>
              <a:rPr lang="it-IT" sz="2400" dirty="0" smtClean="0"/>
              <a:t>Pazienti con WPW spesso presentano episodi recidivanti di TPSV.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  <p:pic>
        <p:nvPicPr>
          <p:cNvPr id="6" name="Immagine 5" descr="http://www.rnceus.com/ekg/pa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81128"/>
            <a:ext cx="7128792" cy="20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90872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3"/>
                </a:solidFill>
              </a:rPr>
              <a:t>Sindrome di </a:t>
            </a:r>
            <a:r>
              <a:rPr lang="it-IT" sz="3200" dirty="0" err="1" smtClean="0">
                <a:solidFill>
                  <a:schemeClr val="accent3"/>
                </a:solidFill>
              </a:rPr>
              <a:t>Wolff-Parkinson-White</a:t>
            </a:r>
            <a:r>
              <a:rPr lang="it-IT" sz="3200" dirty="0" smtClean="0">
                <a:solidFill>
                  <a:schemeClr val="accent3"/>
                </a:solidFill>
              </a:rPr>
              <a:t> (WPW)</a:t>
            </a:r>
            <a:endParaRPr lang="it-IT" sz="3200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 pazienti hanno una via accessoria anatomica (fascio di </a:t>
            </a:r>
            <a:r>
              <a:rPr lang="it-IT" sz="2400" dirty="0" err="1" smtClean="0"/>
              <a:t>Kent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 presentano PR corto, onda delta e QRS leggermente allargato</a:t>
            </a:r>
          </a:p>
          <a:p>
            <a:r>
              <a:rPr lang="it-IT" sz="2400" dirty="0" smtClean="0"/>
              <a:t>Può essere sporadica o familiare</a:t>
            </a:r>
          </a:p>
          <a:p>
            <a:r>
              <a:rPr lang="it-IT" sz="2400" dirty="0" smtClean="0"/>
              <a:t>Spesso presentano episodi recidivanti di TPSV</a:t>
            </a:r>
          </a:p>
          <a:p>
            <a:r>
              <a:rPr lang="it-IT" sz="2400" dirty="0" smtClean="0"/>
              <a:t>Alto rischio di molte improvvisa per la propagazione ad elevata frequenza di una aritmia atriale (FA)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149080"/>
            <a:ext cx="585787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accent3"/>
                </a:solidFill>
              </a:rPr>
              <a:t>Tachicardia giunzionale persistente (PJRT)</a:t>
            </a:r>
            <a:endParaRPr lang="it-IT" sz="3600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E’ una aritmia quasi esclusiva dell’età pediatrica.</a:t>
            </a:r>
          </a:p>
          <a:p>
            <a:r>
              <a:rPr lang="it-IT" sz="2000" dirty="0" smtClean="0"/>
              <a:t>Rappresenta circa il 10 -15% delle tachicardie sopraventricolari.</a:t>
            </a:r>
          </a:p>
          <a:p>
            <a:r>
              <a:rPr lang="it-IT" sz="2000" dirty="0" smtClean="0"/>
              <a:t>Meccanismo da rientro attraverso la via accessoria lenta.</a:t>
            </a:r>
          </a:p>
          <a:p>
            <a:r>
              <a:rPr lang="it-IT" sz="2000" dirty="0" smtClean="0"/>
              <a:t>FC varia da 120 - 250 </a:t>
            </a:r>
            <a:r>
              <a:rPr lang="it-IT" sz="2000" dirty="0" err="1" smtClean="0"/>
              <a:t>bpm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Onde P invertite in II, </a:t>
            </a:r>
            <a:r>
              <a:rPr lang="it-IT" sz="2000" dirty="0" err="1" smtClean="0"/>
              <a:t>III</a:t>
            </a:r>
            <a:r>
              <a:rPr lang="it-IT" sz="2000" dirty="0" smtClean="0"/>
              <a:t> e </a:t>
            </a:r>
            <a:r>
              <a:rPr lang="it-IT" sz="2000" dirty="0" err="1" smtClean="0"/>
              <a:t>aVF</a:t>
            </a:r>
            <a:endParaRPr lang="it-IT" sz="2000" dirty="0" smtClean="0"/>
          </a:p>
          <a:p>
            <a:r>
              <a:rPr lang="it-IT" sz="2000" dirty="0" smtClean="0"/>
              <a:t>Andamento incessante, </a:t>
            </a:r>
            <a:r>
              <a:rPr lang="it-IT" sz="2000" dirty="0" smtClean="0">
                <a:sym typeface="Wingdings" pitchFamily="2" charset="2"/>
              </a:rPr>
              <a:t>può essere facilmente misconosciuto  scompenso cardiaco.</a:t>
            </a:r>
            <a:endParaRPr lang="it-IT" sz="2000" dirty="0" smtClean="0"/>
          </a:p>
          <a:p>
            <a:endParaRPr lang="it-IT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42000" contrast="55000"/>
          </a:blip>
          <a:srcRect/>
          <a:stretch>
            <a:fillRect/>
          </a:stretch>
        </p:blipFill>
        <p:spPr bwMode="auto">
          <a:xfrm>
            <a:off x="827584" y="4077072"/>
            <a:ext cx="730567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Tachicardia atriale ectopica (TAE)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68863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Rappresenta circa 10 % delle tachicardie sopraventricolari in età pediatrica. </a:t>
            </a:r>
          </a:p>
          <a:p>
            <a:r>
              <a:rPr lang="it-IT" sz="2000" dirty="0" smtClean="0"/>
              <a:t>Aritmia a QRS stretto tranne in caso di </a:t>
            </a:r>
            <a:r>
              <a:rPr lang="it-IT" sz="2000" dirty="0" err="1" smtClean="0"/>
              <a:t>aberranza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Dovuta ad aumentata automaticità di uno o più foci atriali.</a:t>
            </a:r>
          </a:p>
          <a:p>
            <a:r>
              <a:rPr lang="it-IT" sz="2000" dirty="0" smtClean="0"/>
              <a:t>FC circa 120 – 160 </a:t>
            </a:r>
            <a:r>
              <a:rPr lang="it-IT" sz="2000" dirty="0" err="1" smtClean="0"/>
              <a:t>bpm</a:t>
            </a:r>
            <a:r>
              <a:rPr lang="it-IT" sz="2000" dirty="0" smtClean="0"/>
              <a:t>, può aumentare con stimoli simpatici.</a:t>
            </a:r>
            <a:endParaRPr lang="it-IT" sz="2000" dirty="0"/>
          </a:p>
          <a:p>
            <a:r>
              <a:rPr lang="it-IT" sz="2000" dirty="0" smtClean="0"/>
              <a:t>Onde P sono di forma ed asse anormali.</a:t>
            </a:r>
          </a:p>
          <a:p>
            <a:r>
              <a:rPr lang="it-IT" sz="2000" dirty="0" smtClean="0"/>
              <a:t>Sono caratteristici i fenomeni di “</a:t>
            </a:r>
            <a:r>
              <a:rPr lang="it-IT" sz="2000" dirty="0" err="1" smtClean="0"/>
              <a:t>warming-up</a:t>
            </a:r>
            <a:r>
              <a:rPr lang="it-IT" sz="2000" dirty="0" smtClean="0"/>
              <a:t>” e “</a:t>
            </a:r>
            <a:r>
              <a:rPr lang="it-IT" sz="2000" dirty="0" err="1" smtClean="0"/>
              <a:t>cooling-down</a:t>
            </a:r>
            <a:r>
              <a:rPr lang="it-IT" sz="2000" dirty="0" smtClean="0"/>
              <a:t>”. </a:t>
            </a:r>
          </a:p>
          <a:p>
            <a:r>
              <a:rPr lang="it-IT" sz="2000" dirty="0" smtClean="0"/>
              <a:t>Eziologia idiopatica. </a:t>
            </a:r>
          </a:p>
          <a:p>
            <a:r>
              <a:rPr lang="it-IT" sz="2000" dirty="0" smtClean="0"/>
              <a:t>Andamento persistente e scarsa risposta alla terapia medica, </a:t>
            </a:r>
            <a:r>
              <a:rPr lang="it-IT" sz="2000" dirty="0" smtClean="0">
                <a:sym typeface="Wingdings" pitchFamily="2" charset="2"/>
              </a:rPr>
              <a:t>può essere facilmente misconosciuto  scompenso cardiaco.</a:t>
            </a:r>
            <a:endParaRPr lang="it-IT" sz="2000" dirty="0" smtClean="0"/>
          </a:p>
          <a:p>
            <a:endParaRPr lang="it-IT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22000" contrast="37000"/>
          </a:blip>
          <a:srcRect/>
          <a:stretch>
            <a:fillRect/>
          </a:stretch>
        </p:blipFill>
        <p:spPr bwMode="auto">
          <a:xfrm>
            <a:off x="1043608" y="4509120"/>
            <a:ext cx="729615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solidFill>
                  <a:schemeClr val="accent3"/>
                </a:solidFill>
              </a:rPr>
              <a:t>Flutter</a:t>
            </a:r>
            <a:r>
              <a:rPr lang="it-IT" sz="4000" dirty="0" smtClean="0">
                <a:solidFill>
                  <a:schemeClr val="accent3"/>
                </a:solidFill>
              </a:rPr>
              <a:t>  atriale</a:t>
            </a:r>
            <a:endParaRPr lang="it-IT" sz="4000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Rara in età pediatrica</a:t>
            </a:r>
          </a:p>
          <a:p>
            <a:r>
              <a:rPr lang="it-IT" sz="2400" dirty="0" smtClean="0"/>
              <a:t>Riscontro più spesso in epoca neonatale anche in assenza di cardiopatie. </a:t>
            </a:r>
          </a:p>
          <a:p>
            <a:r>
              <a:rPr lang="it-IT" sz="2400" dirty="0" smtClean="0"/>
              <a:t>Nei bambini grandi frequente associazione a cardiopatie congenite o acquisite.</a:t>
            </a:r>
          </a:p>
          <a:p>
            <a:r>
              <a:rPr lang="it-IT" sz="2400" dirty="0" smtClean="0"/>
              <a:t>Meccanismo di rientro </a:t>
            </a:r>
            <a:r>
              <a:rPr lang="it-IT" sz="2400" dirty="0" err="1" smtClean="0"/>
              <a:t>intratriale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ECG con aspetto a “denti di sega”</a:t>
            </a:r>
          </a:p>
          <a:p>
            <a:r>
              <a:rPr lang="it-IT" sz="2400" dirty="0" smtClean="0"/>
              <a:t>Vari gradi di blocco </a:t>
            </a:r>
            <a:r>
              <a:rPr lang="it-IT" sz="2400" dirty="0" err="1" smtClean="0"/>
              <a:t>atrio-ventrivolare</a:t>
            </a:r>
            <a:r>
              <a:rPr lang="it-IT" sz="2400" dirty="0" smtClean="0"/>
              <a:t> (2:1, 3:1, 4:1).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 bright="-17000" contrast="28000"/>
          </a:blip>
          <a:srcRect/>
          <a:stretch>
            <a:fillRect/>
          </a:stretch>
        </p:blipFill>
        <p:spPr bwMode="auto">
          <a:xfrm>
            <a:off x="1187624" y="4581128"/>
            <a:ext cx="65527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3"/>
                </a:solidFill>
              </a:rPr>
              <a:t>Fibrillazione atriale</a:t>
            </a:r>
            <a:endParaRPr lang="it-IT" sz="4000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400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Molto rara in età pediatrica.</a:t>
            </a:r>
          </a:p>
          <a:p>
            <a:r>
              <a:rPr lang="it-IT" sz="2800" dirty="0" smtClean="0"/>
              <a:t>Le cause sono cardiopatie congenite o acquisite.</a:t>
            </a:r>
          </a:p>
          <a:p>
            <a:r>
              <a:rPr lang="it-IT" sz="2800" dirty="0" smtClean="0"/>
              <a:t>Consiste in una caotica attività elettrica degli atri con risposta ventricolare irregolare.</a:t>
            </a:r>
          </a:p>
          <a:p>
            <a:r>
              <a:rPr lang="it-IT" sz="2800" dirty="0" smtClean="0"/>
              <a:t>All’ECG  attività atriale caotica, intervalli R-R irregolari.  </a:t>
            </a:r>
            <a:endParaRPr lang="it-IT" sz="28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 bright="-25000" contrast="38000"/>
          </a:blip>
          <a:srcRect/>
          <a:stretch>
            <a:fillRect/>
          </a:stretch>
        </p:blipFill>
        <p:spPr bwMode="auto">
          <a:xfrm>
            <a:off x="1115616" y="4149080"/>
            <a:ext cx="64087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3"/>
                </a:solidFill>
              </a:rPr>
              <a:t>Tachicardie ventricolari</a:t>
            </a:r>
            <a:endParaRPr lang="it-IT" sz="4000" dirty="0">
              <a:solidFill>
                <a:schemeClr val="accent3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lum bright="-26000" contrast="50000"/>
          </a:blip>
          <a:srcRect/>
          <a:stretch>
            <a:fillRect/>
          </a:stretch>
        </p:blipFill>
        <p:spPr bwMode="auto">
          <a:xfrm>
            <a:off x="395536" y="1772816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3" cstate="print">
            <a:lum bright="-23000" contrast="44000"/>
          </a:blip>
          <a:srcRect/>
          <a:stretch>
            <a:fillRect/>
          </a:stretch>
        </p:blipFill>
        <p:spPr bwMode="auto">
          <a:xfrm>
            <a:off x="971600" y="4293096"/>
            <a:ext cx="68407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39552" y="14127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Tachicardia  ventricolare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4048" y="12687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Torsione di punta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771800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Fibrillazione  ventricolare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Tachicardia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Fonte di forte preoccupazione per il piccolo paziente, per la famiglia e per il medico curante.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4644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Trattamento e follow-up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/>
          <a:lstStyle/>
          <a:p>
            <a:r>
              <a:rPr lang="it-IT" dirty="0" smtClean="0"/>
              <a:t>Manovre vagali</a:t>
            </a:r>
          </a:p>
          <a:p>
            <a:pPr>
              <a:buNone/>
            </a:pPr>
            <a:r>
              <a:rPr lang="it-IT" dirty="0" smtClean="0"/>
              <a:t>        - il </a:t>
            </a:r>
            <a:r>
              <a:rPr lang="it-IT" dirty="0" err="1" smtClean="0"/>
              <a:t>diving</a:t>
            </a:r>
            <a:r>
              <a:rPr lang="it-IT" dirty="0" smtClean="0"/>
              <a:t> reflex</a:t>
            </a:r>
          </a:p>
          <a:p>
            <a:pPr>
              <a:buNone/>
            </a:pPr>
            <a:r>
              <a:rPr lang="it-IT" dirty="0" smtClean="0"/>
              <a:t>        - manovra di </a:t>
            </a:r>
            <a:r>
              <a:rPr lang="it-IT" dirty="0" err="1" smtClean="0"/>
              <a:t>Valsalva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- riflesso del vomito</a:t>
            </a:r>
          </a:p>
          <a:p>
            <a:pPr>
              <a:buNone/>
            </a:pPr>
            <a:r>
              <a:rPr lang="it-IT" dirty="0" smtClean="0"/>
              <a:t>        - massaggio del seno carotideo</a:t>
            </a:r>
          </a:p>
          <a:p>
            <a:r>
              <a:rPr lang="it-IT" dirty="0" smtClean="0"/>
              <a:t>Terapia medica</a:t>
            </a:r>
          </a:p>
          <a:p>
            <a:r>
              <a:rPr lang="it-IT" dirty="0" smtClean="0"/>
              <a:t>Cardioversione elettrica</a:t>
            </a:r>
          </a:p>
          <a:p>
            <a:r>
              <a:rPr lang="it-IT" dirty="0" smtClean="0"/>
              <a:t>Ablazione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24744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Manovre  vagali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-   Sono utili per interrompere le tachicardie da rientro.</a:t>
            </a:r>
          </a:p>
          <a:p>
            <a:pPr>
              <a:buNone/>
            </a:pPr>
            <a:r>
              <a:rPr lang="it-IT" sz="2400" dirty="0" smtClean="0"/>
              <a:t>-   Nessuna efficacia nelle tachicardie da aumentato automatismo</a:t>
            </a:r>
          </a:p>
          <a:p>
            <a:r>
              <a:rPr lang="it-IT" sz="2400" dirty="0" smtClean="0">
                <a:solidFill>
                  <a:schemeClr val="accent2"/>
                </a:solidFill>
              </a:rPr>
              <a:t>Il </a:t>
            </a:r>
            <a:r>
              <a:rPr lang="it-IT" sz="2400" dirty="0" err="1" smtClean="0">
                <a:solidFill>
                  <a:schemeClr val="accent2"/>
                </a:solidFill>
              </a:rPr>
              <a:t>diving</a:t>
            </a:r>
            <a:r>
              <a:rPr lang="it-IT" sz="2400" dirty="0" smtClean="0">
                <a:solidFill>
                  <a:schemeClr val="accent2"/>
                </a:solidFill>
              </a:rPr>
              <a:t> reflex: </a:t>
            </a:r>
          </a:p>
          <a:p>
            <a:pPr>
              <a:buNone/>
            </a:pPr>
            <a:r>
              <a:rPr lang="it-IT" sz="2400" dirty="0" smtClean="0"/>
              <a:t>    - borsa di ghiaccio sul volto oppure immersione del volto in acqua ghiacciata per circa 15 secondi.</a:t>
            </a:r>
          </a:p>
          <a:p>
            <a:pPr>
              <a:buNone/>
            </a:pPr>
            <a:r>
              <a:rPr lang="it-IT" sz="2400" dirty="0" smtClean="0"/>
              <a:t>    - è la manovra più efficace per interrompere la TPSV in neonati e lattanti.</a:t>
            </a:r>
          </a:p>
          <a:p>
            <a:r>
              <a:rPr lang="it-IT" sz="2400" dirty="0" smtClean="0">
                <a:solidFill>
                  <a:schemeClr val="accent2"/>
                </a:solidFill>
              </a:rPr>
              <a:t>Manovra di </a:t>
            </a:r>
            <a:r>
              <a:rPr lang="it-IT" sz="2400" dirty="0" err="1" smtClean="0">
                <a:solidFill>
                  <a:schemeClr val="accent2"/>
                </a:solidFill>
              </a:rPr>
              <a:t>Valsalva</a:t>
            </a:r>
            <a:r>
              <a:rPr lang="it-IT" sz="2400" dirty="0" smtClean="0">
                <a:solidFill>
                  <a:schemeClr val="accent2"/>
                </a:solidFill>
              </a:rPr>
              <a:t> e riflesso del vomito:</a:t>
            </a:r>
          </a:p>
          <a:p>
            <a:pPr>
              <a:buNone/>
            </a:pPr>
            <a:r>
              <a:rPr lang="it-IT" sz="2400" dirty="0" smtClean="0"/>
              <a:t>   - sono efficaci nei bambini grandi e collaboranti</a:t>
            </a:r>
            <a:endParaRPr lang="it-IT" sz="2400" dirty="0" smtClean="0">
              <a:solidFill>
                <a:schemeClr val="accent2"/>
              </a:solidFill>
            </a:endParaRPr>
          </a:p>
          <a:p>
            <a:r>
              <a:rPr lang="it-IT" sz="2400" dirty="0" err="1" smtClean="0">
                <a:solidFill>
                  <a:schemeClr val="accent2"/>
                </a:solidFill>
              </a:rPr>
              <a:t>Massagio</a:t>
            </a:r>
            <a:r>
              <a:rPr lang="it-IT" sz="2400" dirty="0" smtClean="0">
                <a:solidFill>
                  <a:schemeClr val="accent2"/>
                </a:solidFill>
              </a:rPr>
              <a:t> del seno carotideo</a:t>
            </a:r>
            <a:r>
              <a:rPr lang="it-IT" sz="2400" dirty="0" smtClean="0"/>
              <a:t>: non consigliato per rischio di sincope o ischemia cerebrale.</a:t>
            </a:r>
            <a:endParaRPr lang="it-IT" sz="2400" dirty="0" smtClean="0">
              <a:solidFill>
                <a:schemeClr val="accent2"/>
              </a:solidFill>
            </a:endParaRP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Terapia  medica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lnSpcReduction="10000"/>
          </a:bodyPr>
          <a:lstStyle/>
          <a:p>
            <a:r>
              <a:rPr lang="it-IT" sz="2400" dirty="0" err="1" smtClean="0">
                <a:solidFill>
                  <a:srgbClr val="FFFF00"/>
                </a:solidFill>
              </a:rPr>
              <a:t>Adenosina</a:t>
            </a:r>
            <a:r>
              <a:rPr lang="it-IT" sz="2400" smtClean="0">
                <a:solidFill>
                  <a:srgbClr val="FFFF00"/>
                </a:solidFill>
              </a:rPr>
              <a:t> </a:t>
            </a:r>
            <a:r>
              <a:rPr lang="it-IT" sz="2400" dirty="0" smtClean="0"/>
              <a:t>(0.1 – 0.2 mg/kg/dose in bolo rapido) è la terapia di prima scelta.</a:t>
            </a:r>
          </a:p>
          <a:p>
            <a:r>
              <a:rPr lang="it-IT" sz="2400" dirty="0" smtClean="0"/>
              <a:t>Non è efficace per tachicardia atriale ectopica.</a:t>
            </a:r>
          </a:p>
          <a:p>
            <a:r>
              <a:rPr lang="it-IT" sz="2400" dirty="0" smtClean="0"/>
              <a:t>In caso di insuccesso: </a:t>
            </a:r>
            <a:r>
              <a:rPr lang="it-IT" sz="2400" dirty="0" err="1" smtClean="0">
                <a:solidFill>
                  <a:srgbClr val="FFFF00"/>
                </a:solidFill>
              </a:rPr>
              <a:t>Propafenone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smtClean="0"/>
              <a:t>(0.5 – 2 mg/kg in bolo) o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Flecainide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smtClean="0"/>
              <a:t>(1 – 2 mg/kg in bolo) o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Amiodarone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smtClean="0"/>
              <a:t>(5 mg/kg in 15 – 20 min seguito da mantenimento di 10 mg/kg/24 ore) o </a:t>
            </a:r>
            <a:r>
              <a:rPr lang="it-IT" sz="2400" dirty="0" err="1" smtClean="0">
                <a:solidFill>
                  <a:srgbClr val="FFFF00"/>
                </a:solidFill>
              </a:rPr>
              <a:t>Propranololo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smtClean="0"/>
              <a:t>(0.1 mg/kg in bolo lento).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Cardioversione elettrica (0.5 – 1 J/kg)</a:t>
            </a:r>
            <a:r>
              <a:rPr lang="it-IT" sz="2400" dirty="0" smtClean="0"/>
              <a:t>: per </a:t>
            </a:r>
            <a:r>
              <a:rPr lang="it-IT" sz="2400" dirty="0" err="1" smtClean="0"/>
              <a:t>flutter</a:t>
            </a:r>
            <a:r>
              <a:rPr lang="it-IT" sz="2400" dirty="0" smtClean="0"/>
              <a:t> atriale, fibrillazione atriale e tachicardie sopraventricolari non rispondenti alla terapia medica.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Defibrillazione (4 J/kg): </a:t>
            </a:r>
            <a:r>
              <a:rPr lang="it-IT" sz="2400" dirty="0" smtClean="0"/>
              <a:t>per tachicardia ventricolare senza polso, fibrillazione ventricolare.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Ablazione</a:t>
            </a:r>
            <a:r>
              <a:rPr lang="it-IT" sz="2400" dirty="0" smtClean="0"/>
              <a:t> per la tachicardie sopraventricolari in bambini grandi (&gt; 10 anni) previo studio elettrofisiologico.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3"/>
                </a:solidFill>
              </a:rPr>
              <a:t>Follow-up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 smtClean="0">
                <a:solidFill>
                  <a:srgbClr val="FFFF00"/>
                </a:solidFill>
                <a:sym typeface="Wingdings" pitchFamily="2" charset="2"/>
              </a:rPr>
              <a:t>Tachicardie da rientro (neonato, lattante) </a:t>
            </a:r>
            <a:r>
              <a:rPr lang="it-IT" sz="2800" dirty="0" smtClean="0">
                <a:sym typeface="Wingdings" pitchFamily="2" charset="2"/>
              </a:rPr>
              <a:t> profilassi con anti-aritmici</a:t>
            </a:r>
            <a:r>
              <a:rPr lang="it-IT" sz="2800" dirty="0" smtClean="0"/>
              <a:t> per almeno 12 mesi, proseguire follow-up.</a:t>
            </a:r>
          </a:p>
          <a:p>
            <a:r>
              <a:rPr lang="it-IT" sz="2800" dirty="0" err="1" smtClean="0">
                <a:solidFill>
                  <a:srgbClr val="FFFF00"/>
                </a:solidFill>
              </a:rPr>
              <a:t>Flutter</a:t>
            </a:r>
            <a:r>
              <a:rPr lang="it-IT" sz="2800" dirty="0" smtClean="0">
                <a:solidFill>
                  <a:srgbClr val="FFFF00"/>
                </a:solidFill>
              </a:rPr>
              <a:t> atriale neonatale</a:t>
            </a:r>
            <a:r>
              <a:rPr lang="it-IT" sz="2800" dirty="0" smtClean="0"/>
              <a:t>: non richiede profilassi, solo follow-up per almeno 12 mesi.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Tachicardie da rientro altre età </a:t>
            </a:r>
            <a:r>
              <a:rPr lang="it-IT" sz="2800" dirty="0" smtClean="0">
                <a:sym typeface="Wingdings" pitchFamily="2" charset="2"/>
              </a:rPr>
              <a:t> terapia</a:t>
            </a:r>
            <a:r>
              <a:rPr lang="it-IT" sz="2800" dirty="0" smtClean="0"/>
              <a:t> in base alla frequenza degli episodi ed al tipo di tachicardia, follow-up fino risoluzione spontanea o eventuale ablazione.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Tachicardia atriale ectopica </a:t>
            </a:r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/>
              <a:t> terapia medica per almeno 12 mesi, follow-up fino a risoluzione o ablazione.</a:t>
            </a:r>
          </a:p>
          <a:p>
            <a:r>
              <a:rPr lang="it-IT" sz="2800" dirty="0" smtClean="0"/>
              <a:t>Farmaci più utilizzati</a:t>
            </a:r>
            <a:r>
              <a:rPr lang="it-IT" sz="2800" dirty="0" smtClean="0">
                <a:solidFill>
                  <a:srgbClr val="FFFF00"/>
                </a:solidFill>
              </a:rPr>
              <a:t>: </a:t>
            </a:r>
            <a:r>
              <a:rPr lang="it-IT" sz="2800" dirty="0" err="1" smtClean="0">
                <a:solidFill>
                  <a:srgbClr val="FFFF00"/>
                </a:solidFill>
              </a:rPr>
              <a:t>propranololo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smtClean="0"/>
              <a:t>(1 – 4 mg/kg/</a:t>
            </a:r>
            <a:r>
              <a:rPr lang="it-IT" sz="2800" dirty="0" err="1" smtClean="0"/>
              <a:t>die</a:t>
            </a:r>
            <a:r>
              <a:rPr lang="it-IT" sz="2800" dirty="0" smtClean="0"/>
              <a:t>), </a:t>
            </a:r>
            <a:r>
              <a:rPr lang="it-IT" sz="2800" dirty="0" err="1" smtClean="0">
                <a:solidFill>
                  <a:srgbClr val="FFFF00"/>
                </a:solidFill>
              </a:rPr>
              <a:t>sotalolo</a:t>
            </a:r>
            <a:r>
              <a:rPr lang="it-IT" sz="2800" dirty="0" smtClean="0"/>
              <a:t> (4 – 9 mg/kg/</a:t>
            </a:r>
            <a:r>
              <a:rPr lang="it-IT" sz="2800" dirty="0" err="1" smtClean="0"/>
              <a:t>die</a:t>
            </a:r>
            <a:r>
              <a:rPr lang="it-IT" sz="2800" dirty="0" smtClean="0">
                <a:solidFill>
                  <a:srgbClr val="FFFF00"/>
                </a:solidFill>
              </a:rPr>
              <a:t>), </a:t>
            </a:r>
            <a:r>
              <a:rPr lang="it-IT" sz="2800" dirty="0" err="1" smtClean="0">
                <a:solidFill>
                  <a:srgbClr val="FFFF00"/>
                </a:solidFill>
              </a:rPr>
              <a:t>flecainide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smtClean="0"/>
              <a:t>(1 – 6 mg/kg/</a:t>
            </a:r>
            <a:r>
              <a:rPr lang="it-IT" sz="2800" dirty="0" err="1" smtClean="0"/>
              <a:t>die</a:t>
            </a:r>
            <a:r>
              <a:rPr lang="it-IT" sz="2800" dirty="0" smtClean="0"/>
              <a:t>), </a:t>
            </a:r>
            <a:r>
              <a:rPr lang="it-IT" sz="2800" dirty="0" err="1" smtClean="0">
                <a:solidFill>
                  <a:srgbClr val="FFFF00"/>
                </a:solidFill>
              </a:rPr>
              <a:t>propafenone</a:t>
            </a:r>
            <a:r>
              <a:rPr lang="it-IT" sz="2800" dirty="0" smtClean="0"/>
              <a:t> (10 – 15 mg/kg/</a:t>
            </a:r>
            <a:r>
              <a:rPr lang="it-IT" sz="2800" dirty="0" err="1" smtClean="0"/>
              <a:t>die</a:t>
            </a:r>
            <a:r>
              <a:rPr lang="it-IT" sz="2800" dirty="0" smtClean="0"/>
              <a:t>), </a:t>
            </a:r>
            <a:r>
              <a:rPr lang="it-IT" sz="2800" dirty="0" err="1" smtClean="0">
                <a:solidFill>
                  <a:srgbClr val="FFFF00"/>
                </a:solidFill>
              </a:rPr>
              <a:t>amiodarone</a:t>
            </a:r>
            <a:r>
              <a:rPr lang="it-IT" sz="2800" dirty="0" smtClean="0"/>
              <a:t> (10 – 15 mg/kg/</a:t>
            </a:r>
            <a:r>
              <a:rPr lang="it-IT" sz="2800" dirty="0" err="1" smtClean="0"/>
              <a:t>die</a:t>
            </a:r>
            <a:r>
              <a:rPr lang="it-IT" sz="2800" dirty="0" smtClean="0"/>
              <a:t>).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Conclusioni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In caso di sospetta </a:t>
            </a:r>
            <a:r>
              <a:rPr lang="it-IT" dirty="0" err="1" smtClean="0">
                <a:solidFill>
                  <a:srgbClr val="FFFF00"/>
                </a:solidFill>
              </a:rPr>
              <a:t>tachiaritmia</a:t>
            </a:r>
            <a:r>
              <a:rPr lang="it-IT" dirty="0" smtClean="0"/>
              <a:t>:</a:t>
            </a:r>
          </a:p>
          <a:p>
            <a:r>
              <a:rPr lang="it-IT" dirty="0" smtClean="0"/>
              <a:t>Eseguire corretta e dettagliata anamnesi.</a:t>
            </a:r>
          </a:p>
          <a:p>
            <a:r>
              <a:rPr lang="it-IT" dirty="0" smtClean="0"/>
              <a:t>Richiedere ECG, visita cardiologica con ecocardiografia.</a:t>
            </a:r>
          </a:p>
          <a:p>
            <a:r>
              <a:rPr lang="it-IT" dirty="0" smtClean="0"/>
              <a:t>Insegnare ai genitori come misurare la FC.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In caso di tachicardia diagnosticata</a:t>
            </a:r>
            <a:r>
              <a:rPr lang="it-IT" dirty="0" smtClean="0"/>
              <a:t>:</a:t>
            </a:r>
          </a:p>
          <a:p>
            <a:r>
              <a:rPr lang="it-IT" dirty="0" smtClean="0"/>
              <a:t>Spiegare ai genitori come monitorare l’aritmia.</a:t>
            </a:r>
          </a:p>
          <a:p>
            <a:r>
              <a:rPr lang="it-IT" dirty="0" smtClean="0"/>
              <a:t>Spiegare le manovre vagali.</a:t>
            </a:r>
          </a:p>
          <a:p>
            <a:r>
              <a:rPr lang="it-IT" dirty="0" smtClean="0"/>
              <a:t>Spiegare ai genitori quando recarsi in PS.</a:t>
            </a:r>
          </a:p>
          <a:p>
            <a:r>
              <a:rPr lang="it-IT" dirty="0" smtClean="0"/>
              <a:t>Assicurare la corretta assunzione della terapia e visite di controllo.</a:t>
            </a:r>
          </a:p>
          <a:p>
            <a:r>
              <a:rPr lang="it-IT" dirty="0" smtClean="0"/>
              <a:t>Richiedere altri controlli (</a:t>
            </a:r>
            <a:r>
              <a:rPr lang="it-IT" dirty="0" err="1" smtClean="0"/>
              <a:t>es</a:t>
            </a:r>
            <a:r>
              <a:rPr lang="it-IT" dirty="0" smtClean="0"/>
              <a:t> funzionalità tiroidea se terapia con </a:t>
            </a:r>
            <a:r>
              <a:rPr lang="it-IT" dirty="0" err="1" smtClean="0"/>
              <a:t>amiodarone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470648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GRAZIE  PER  L’ATTENZIONE !</a:t>
            </a:r>
            <a:endParaRPr lang="it-IT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51062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LE  </a:t>
            </a:r>
            <a:r>
              <a:rPr lang="it-IT" dirty="0" smtClean="0">
                <a:solidFill>
                  <a:schemeClr val="accent3"/>
                </a:solidFill>
              </a:rPr>
              <a:t>TACHICARDIE  PEDIATRICHE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2555776" y="5229200"/>
            <a:ext cx="4392488" cy="1368152"/>
          </a:xfrm>
        </p:spPr>
        <p:txBody>
          <a:bodyPr>
            <a:normAutofit lnSpcReduction="10000"/>
          </a:bodyPr>
          <a:lstStyle/>
          <a:p>
            <a:r>
              <a:rPr lang="it-IT" sz="4000" dirty="0" smtClean="0"/>
              <a:t>FC  150  </a:t>
            </a:r>
            <a:r>
              <a:rPr lang="it-IT" sz="4000" dirty="0" err="1" smtClean="0"/>
              <a:t>bpm</a:t>
            </a:r>
            <a:r>
              <a:rPr lang="it-IT" sz="4000" dirty="0" smtClean="0"/>
              <a:t> </a:t>
            </a:r>
          </a:p>
          <a:p>
            <a:r>
              <a:rPr lang="it-IT" sz="4000" dirty="0" smtClean="0"/>
              <a:t>Tachicardia ?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lum bright="-28000" contrast="48000"/>
          </a:blip>
          <a:srcRect/>
          <a:stretch>
            <a:fillRect/>
          </a:stretch>
        </p:blipFill>
        <p:spPr bwMode="auto">
          <a:xfrm>
            <a:off x="1511935" y="2062351"/>
            <a:ext cx="6660465" cy="27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51062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LE  TACHICARDIE  PEDIATRICHE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538736" cy="295232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FC  150 </a:t>
            </a:r>
            <a:r>
              <a:rPr lang="it-IT" sz="3600" dirty="0" err="1" smtClean="0"/>
              <a:t>bpm</a:t>
            </a:r>
            <a:endParaRPr lang="it-IT" sz="3600" dirty="0" smtClean="0"/>
          </a:p>
          <a:p>
            <a:r>
              <a:rPr lang="it-IT" sz="3600" dirty="0" smtClean="0"/>
              <a:t>Tachicardia ?</a:t>
            </a:r>
            <a:endParaRPr lang="it-IT" sz="3600" dirty="0"/>
          </a:p>
        </p:txBody>
      </p:sp>
      <p:sp>
        <p:nvSpPr>
          <p:cNvPr id="8" name="Smile 7"/>
          <p:cNvSpPr/>
          <p:nvPr/>
        </p:nvSpPr>
        <p:spPr>
          <a:xfrm>
            <a:off x="2843808" y="4797152"/>
            <a:ext cx="3168352" cy="18722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61653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OOPS !!!!!!!!!!!</a:t>
            </a:r>
            <a:endParaRPr lang="it-IT" sz="2400" b="1" dirty="0"/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lum bright="-28000" contrast="53000"/>
          </a:blip>
          <a:srcRect/>
          <a:stretch>
            <a:fillRect/>
          </a:stretch>
        </p:blipFill>
        <p:spPr bwMode="auto">
          <a:xfrm>
            <a:off x="179512" y="1412777"/>
            <a:ext cx="49685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51062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LE  TACHICARDIE  PEDIATRICHE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538736" cy="295232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FC  150 </a:t>
            </a:r>
            <a:r>
              <a:rPr lang="it-IT" sz="3600" dirty="0" err="1" smtClean="0"/>
              <a:t>bpm</a:t>
            </a:r>
            <a:endParaRPr lang="it-IT" sz="3600" dirty="0" smtClean="0"/>
          </a:p>
          <a:p>
            <a:r>
              <a:rPr lang="it-IT" sz="3600" dirty="0" smtClean="0"/>
              <a:t>Tachicardia ?</a:t>
            </a:r>
            <a:endParaRPr lang="it-IT" sz="3600" dirty="0"/>
          </a:p>
        </p:txBody>
      </p:sp>
      <p:sp>
        <p:nvSpPr>
          <p:cNvPr id="8" name="Smile 7"/>
          <p:cNvSpPr/>
          <p:nvPr/>
        </p:nvSpPr>
        <p:spPr>
          <a:xfrm>
            <a:off x="2843808" y="4797152"/>
            <a:ext cx="3168352" cy="18722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61653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OOPS !!!!!!!!!!!</a:t>
            </a:r>
            <a:endParaRPr lang="it-IT" sz="2400" b="1" dirty="0"/>
          </a:p>
        </p:txBody>
      </p:sp>
      <p:sp>
        <p:nvSpPr>
          <p:cNvPr id="9" name="Fumetto 3 8"/>
          <p:cNvSpPr/>
          <p:nvPr/>
        </p:nvSpPr>
        <p:spPr>
          <a:xfrm>
            <a:off x="6084168" y="3861048"/>
            <a:ext cx="2592288" cy="1944216"/>
          </a:xfrm>
          <a:prstGeom prst="wedgeEllipseCallout">
            <a:avLst>
              <a:gd name="adj1" fmla="val -59906"/>
              <a:gd name="adj2" fmla="val 8131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516216" y="4437112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Quanti anni ha?</a:t>
            </a:r>
            <a:endParaRPr lang="it-IT" sz="2800" b="1" dirty="0"/>
          </a:p>
        </p:txBody>
      </p:sp>
      <p:pic>
        <p:nvPicPr>
          <p:cNvPr id="12" name="Immagine 11"/>
          <p:cNvPicPr/>
          <p:nvPr/>
        </p:nvPicPr>
        <p:blipFill>
          <a:blip r:embed="rId2" cstate="print">
            <a:lum bright="-29000" contrast="53000"/>
          </a:blip>
          <a:srcRect/>
          <a:stretch>
            <a:fillRect/>
          </a:stretch>
        </p:blipFill>
        <p:spPr bwMode="auto">
          <a:xfrm>
            <a:off x="179512" y="1484785"/>
            <a:ext cx="49685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3"/>
                </a:solidFill>
              </a:rPr>
              <a:t>Range</a:t>
            </a:r>
            <a:r>
              <a:rPr lang="it-IT" dirty="0" smtClean="0">
                <a:solidFill>
                  <a:schemeClr val="accent3"/>
                </a:solidFill>
              </a:rPr>
              <a:t>  di “Normale”  FC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147248" cy="108012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termine </a:t>
            </a:r>
            <a:r>
              <a:rPr lang="it-IT" sz="2800" b="1" dirty="0" smtClean="0"/>
              <a:t>tachicardia</a:t>
            </a:r>
            <a:r>
              <a:rPr lang="it-IT" sz="2800" dirty="0" smtClean="0"/>
              <a:t> indica una frequenza cardiaca superiore a quella “normale” per l’età.</a:t>
            </a:r>
          </a:p>
          <a:p>
            <a:endParaRPr lang="it-IT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9000" contrast="10000"/>
          </a:blip>
          <a:srcRect/>
          <a:stretch>
            <a:fillRect/>
          </a:stretch>
        </p:blipFill>
        <p:spPr bwMode="auto">
          <a:xfrm>
            <a:off x="179512" y="3068960"/>
            <a:ext cx="85689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Sintomi ?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b="1" u="sng" dirty="0" smtClean="0"/>
              <a:t>Il neonato</a:t>
            </a:r>
            <a:r>
              <a:rPr lang="it-IT" dirty="0" smtClean="0"/>
              <a:t>: </a:t>
            </a:r>
          </a:p>
          <a:p>
            <a:r>
              <a:rPr lang="it-IT" dirty="0" smtClean="0"/>
              <a:t>- è in genere asintomatico nelle prime 12 – 24 ore di tachicardia</a:t>
            </a:r>
          </a:p>
          <a:p>
            <a:r>
              <a:rPr lang="it-IT" dirty="0" smtClean="0"/>
              <a:t>- scompenso cardiaco.</a:t>
            </a:r>
          </a:p>
          <a:p>
            <a:endParaRPr lang="it-IT" dirty="0" smtClean="0"/>
          </a:p>
          <a:p>
            <a:pPr>
              <a:buNone/>
            </a:pPr>
            <a:r>
              <a:rPr lang="it-IT" b="1" u="sng" dirty="0" smtClean="0"/>
              <a:t>Il bambino</a:t>
            </a:r>
            <a:r>
              <a:rPr lang="it-IT" u="sng" dirty="0" smtClean="0"/>
              <a:t>:</a:t>
            </a:r>
            <a:r>
              <a:rPr lang="it-IT" dirty="0" smtClean="0"/>
              <a:t>  </a:t>
            </a:r>
          </a:p>
          <a:p>
            <a:r>
              <a:rPr lang="it-IT" dirty="0" smtClean="0"/>
              <a:t>- asintomatico</a:t>
            </a:r>
          </a:p>
          <a:p>
            <a:r>
              <a:rPr lang="it-IT" dirty="0" smtClean="0"/>
              <a:t>- palpitazioni</a:t>
            </a:r>
          </a:p>
          <a:p>
            <a:r>
              <a:rPr lang="it-IT" dirty="0" smtClean="0"/>
              <a:t>- dolore toracico</a:t>
            </a:r>
          </a:p>
          <a:p>
            <a:r>
              <a:rPr lang="it-IT" dirty="0" smtClean="0"/>
              <a:t>- vertigini</a:t>
            </a:r>
          </a:p>
          <a:p>
            <a:r>
              <a:rPr lang="it-IT" dirty="0" smtClean="0"/>
              <a:t>- stanchezza</a:t>
            </a:r>
          </a:p>
          <a:p>
            <a:r>
              <a:rPr lang="it-IT" dirty="0" smtClean="0"/>
              <a:t>- </a:t>
            </a:r>
            <a:r>
              <a:rPr lang="it-IT" dirty="0" err="1" smtClean="0"/>
              <a:t>presincope</a:t>
            </a:r>
            <a:endParaRPr lang="it-IT" dirty="0" smtClean="0"/>
          </a:p>
          <a:p>
            <a:r>
              <a:rPr lang="it-IT" dirty="0" smtClean="0"/>
              <a:t>- sincope</a:t>
            </a:r>
          </a:p>
          <a:p>
            <a:r>
              <a:rPr lang="it-IT" dirty="0" smtClean="0"/>
              <a:t>- scompenso cardiaco</a:t>
            </a:r>
          </a:p>
          <a:p>
            <a:r>
              <a:rPr lang="it-IT" dirty="0" smtClean="0"/>
              <a:t>- arresto cardiaco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Sospetta  Tachicardia?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ANAMNESI</a:t>
            </a:r>
          </a:p>
          <a:p>
            <a:r>
              <a:rPr lang="it-IT" sz="2400" dirty="0" smtClean="0"/>
              <a:t>- </a:t>
            </a:r>
            <a:r>
              <a:rPr lang="it-IT" sz="2400" u="sng" dirty="0" smtClean="0"/>
              <a:t>Momento di insorgenza</a:t>
            </a:r>
            <a:r>
              <a:rPr lang="it-IT" sz="2400" dirty="0" smtClean="0"/>
              <a:t>: a riposo? durante attività fisica? febbre? ecc</a:t>
            </a:r>
          </a:p>
          <a:p>
            <a:r>
              <a:rPr lang="it-IT" sz="2400" dirty="0" smtClean="0"/>
              <a:t>- </a:t>
            </a:r>
            <a:r>
              <a:rPr lang="it-IT" sz="2400" u="sng" dirty="0" smtClean="0"/>
              <a:t>Modalità di insorgenza</a:t>
            </a:r>
            <a:r>
              <a:rPr lang="it-IT" sz="2400" dirty="0" smtClean="0"/>
              <a:t>: graduale aumento di FC? Insorgenza improvvisa?</a:t>
            </a:r>
          </a:p>
          <a:p>
            <a:r>
              <a:rPr lang="it-IT" sz="2400" dirty="0" smtClean="0"/>
              <a:t>- </a:t>
            </a:r>
            <a:r>
              <a:rPr lang="it-IT" sz="2400" u="sng" dirty="0" smtClean="0"/>
              <a:t>Modalità di cessazione</a:t>
            </a:r>
            <a:r>
              <a:rPr lang="it-IT" sz="2400" dirty="0" smtClean="0"/>
              <a:t>: cessa improvvisamente? Cessa gradualmente?</a:t>
            </a:r>
          </a:p>
          <a:p>
            <a:r>
              <a:rPr lang="it-IT" sz="2400" dirty="0" smtClean="0"/>
              <a:t>- </a:t>
            </a:r>
            <a:r>
              <a:rPr lang="it-IT" sz="2400" u="sng" dirty="0" smtClean="0"/>
              <a:t>Durata</a:t>
            </a:r>
            <a:r>
              <a:rPr lang="it-IT" sz="2400" dirty="0" smtClean="0"/>
              <a:t>: pochi secondi? Pochi minuti? &gt; 30 minuti?</a:t>
            </a:r>
          </a:p>
          <a:p>
            <a:r>
              <a:rPr lang="it-IT" sz="2400" dirty="0" smtClean="0"/>
              <a:t>- Familiarità per tachicardia?</a:t>
            </a:r>
          </a:p>
          <a:p>
            <a:r>
              <a:rPr lang="it-IT" sz="2400" dirty="0" smtClean="0"/>
              <a:t>- Cardiopatico?</a:t>
            </a:r>
          </a:p>
          <a:p>
            <a:r>
              <a:rPr lang="it-IT" sz="2400" dirty="0" smtClean="0"/>
              <a:t>- Altre malattie sistemiche? Farmaci?</a:t>
            </a:r>
          </a:p>
          <a:p>
            <a:r>
              <a:rPr lang="it-IT" sz="2400" dirty="0" smtClean="0"/>
              <a:t>- Sintomi?</a:t>
            </a:r>
          </a:p>
          <a:p>
            <a:endParaRPr lang="it-IT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3"/>
                </a:solidFill>
              </a:rPr>
              <a:t>Accertamenti</a:t>
            </a:r>
            <a:endParaRPr lang="it-IT" sz="4400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/>
          <a:lstStyle/>
          <a:p>
            <a:r>
              <a:rPr lang="it-IT" dirty="0" smtClean="0"/>
              <a:t>Visita cardiologica</a:t>
            </a:r>
          </a:p>
          <a:p>
            <a:r>
              <a:rPr lang="it-IT" dirty="0" smtClean="0"/>
              <a:t>ECG</a:t>
            </a:r>
          </a:p>
          <a:p>
            <a:r>
              <a:rPr lang="it-IT" dirty="0" smtClean="0"/>
              <a:t>Ecocardiografia</a:t>
            </a:r>
          </a:p>
          <a:p>
            <a:r>
              <a:rPr lang="it-IT" dirty="0" smtClean="0"/>
              <a:t>ECG  Holter 24 h?</a:t>
            </a:r>
          </a:p>
          <a:p>
            <a:r>
              <a:rPr lang="it-IT" dirty="0" smtClean="0"/>
              <a:t>Test ergometrico?</a:t>
            </a:r>
          </a:p>
          <a:p>
            <a:r>
              <a:rPr lang="it-IT" dirty="0" smtClean="0"/>
              <a:t>Studio elettrofisiologico?</a:t>
            </a:r>
          </a:p>
          <a:p>
            <a:endParaRPr lang="it-IT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1103</TotalTime>
  <Words>1200</Words>
  <Application>Microsoft Office PowerPoint</Application>
  <PresentationFormat>Presentazione su schermo (4:3)</PresentationFormat>
  <Paragraphs>174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Tecnologia</vt:lpstr>
      <vt:lpstr>LE  TACHICARDIE  IN  ETA’  PEDIATRICA  Dott.  Raymond  Akamin U.O. di  Pediatria  e  Neonatologia Ospedale  G. da  Saliceto Piacenza</vt:lpstr>
      <vt:lpstr>Tachicardia</vt:lpstr>
      <vt:lpstr>LE  TACHICARDIE  PEDIATRICHE</vt:lpstr>
      <vt:lpstr>LE  TACHICARDIE  PEDIATRICHE</vt:lpstr>
      <vt:lpstr>LE  TACHICARDIE  PEDIATRICHE</vt:lpstr>
      <vt:lpstr>Range  di “Normale”  FC</vt:lpstr>
      <vt:lpstr>Sintomi ?</vt:lpstr>
      <vt:lpstr>Sospetta  Tachicardia?</vt:lpstr>
      <vt:lpstr>Accertamenti</vt:lpstr>
      <vt:lpstr>Quale  Tachicardia?</vt:lpstr>
      <vt:lpstr>Tachicardia  sinusale</vt:lpstr>
      <vt:lpstr>Tachicardia parossistica sopraventricolare (TPSV) </vt:lpstr>
      <vt:lpstr>Tachicardia parossistica sopraventricolare (TPSV) </vt:lpstr>
      <vt:lpstr>Sindrome di Wolff-Parkinson-White (WPW)</vt:lpstr>
      <vt:lpstr>Tachicardia giunzionale persistente (PJRT)</vt:lpstr>
      <vt:lpstr>Tachicardia atriale ectopica (TAE)</vt:lpstr>
      <vt:lpstr>Flutter  atriale</vt:lpstr>
      <vt:lpstr>Fibrillazione atriale</vt:lpstr>
      <vt:lpstr>Tachicardie ventricolari</vt:lpstr>
      <vt:lpstr>Trattamento e follow-up</vt:lpstr>
      <vt:lpstr>Manovre  vagali</vt:lpstr>
      <vt:lpstr>Terapia  medica</vt:lpstr>
      <vt:lpstr>Follow-up</vt:lpstr>
      <vt:lpstr>Conclusioni</vt:lpstr>
      <vt:lpstr>GRAZIE  PER  L’ATTENZIONE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TACHICARDIE  PEDIATRICHE</dc:title>
  <dc:creator>akamin</dc:creator>
  <cp:lastModifiedBy>akamin</cp:lastModifiedBy>
  <cp:revision>195</cp:revision>
  <dcterms:created xsi:type="dcterms:W3CDTF">2014-03-01T11:43:09Z</dcterms:created>
  <dcterms:modified xsi:type="dcterms:W3CDTF">2014-03-07T21:59:40Z</dcterms:modified>
</cp:coreProperties>
</file>