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9" r:id="rId3"/>
    <p:sldId id="260" r:id="rId4"/>
    <p:sldId id="261" r:id="rId5"/>
    <p:sldId id="265" r:id="rId6"/>
    <p:sldId id="264" r:id="rId7"/>
    <p:sldId id="272" r:id="rId8"/>
    <p:sldId id="274" r:id="rId9"/>
    <p:sldId id="257" r:id="rId10"/>
    <p:sldId id="276" r:id="rId11"/>
    <p:sldId id="269" r:id="rId12"/>
    <p:sldId id="270" r:id="rId13"/>
    <p:sldId id="258" r:id="rId14"/>
    <p:sldId id="268" r:id="rId15"/>
    <p:sldId id="271" r:id="rId16"/>
    <p:sldId id="262" r:id="rId17"/>
    <p:sldId id="273" r:id="rId18"/>
    <p:sldId id="275" r:id="rId19"/>
    <p:sldId id="278" r:id="rId20"/>
    <p:sldId id="266" r:id="rId21"/>
    <p:sldId id="267" r:id="rId22"/>
    <p:sldId id="263" r:id="rId23"/>
    <p:sldId id="279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>
      <p:cViewPr>
        <p:scale>
          <a:sx n="70" d="100"/>
          <a:sy n="70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F49D355-16BD-4E45-BD9A-5EA878CF7CBD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572001" y="1412776"/>
            <a:ext cx="3672407" cy="801617"/>
          </a:xfrm>
        </p:spPr>
        <p:txBody>
          <a:bodyPr>
            <a:noAutofit/>
          </a:bodyPr>
          <a:lstStyle/>
          <a:p>
            <a:pPr algn="ctr">
              <a:tabLst>
                <a:tab pos="5559425" algn="l"/>
              </a:tabLst>
            </a:pPr>
            <a:r>
              <a:rPr lang="it-IT" sz="4800" dirty="0" smtClean="0"/>
              <a:t>SEA o FPIES</a:t>
            </a:r>
            <a:br>
              <a:rPr lang="it-IT" sz="4800" dirty="0" smtClean="0"/>
            </a:br>
            <a:endParaRPr lang="it-IT" sz="1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44009" y="2384395"/>
            <a:ext cx="3528392" cy="2268741"/>
          </a:xfrm>
        </p:spPr>
        <p:txBody>
          <a:bodyPr>
            <a:noAutofit/>
          </a:bodyPr>
          <a:lstStyle/>
          <a:p>
            <a:pPr algn="ctr"/>
            <a:r>
              <a:rPr lang="it-IT" sz="2200" dirty="0" smtClean="0"/>
              <a:t>Sindrome dell’enterocolite allergica </a:t>
            </a:r>
          </a:p>
          <a:p>
            <a:pPr algn="ctr"/>
            <a:r>
              <a:rPr lang="it-IT" sz="2200" dirty="0" smtClean="0"/>
              <a:t>o </a:t>
            </a:r>
          </a:p>
          <a:p>
            <a:pPr algn="ctr"/>
            <a:r>
              <a:rPr lang="it-IT" sz="2200" dirty="0" err="1" smtClean="0"/>
              <a:t>Food</a:t>
            </a:r>
            <a:r>
              <a:rPr lang="it-IT" sz="2200" dirty="0" smtClean="0"/>
              <a:t> </a:t>
            </a:r>
            <a:r>
              <a:rPr lang="it-IT" sz="2200" dirty="0" err="1"/>
              <a:t>Protein</a:t>
            </a:r>
            <a:r>
              <a:rPr lang="it-IT" sz="2200" dirty="0"/>
              <a:t> </a:t>
            </a:r>
            <a:r>
              <a:rPr lang="it-IT" sz="2200" dirty="0" err="1"/>
              <a:t>induced</a:t>
            </a:r>
            <a:r>
              <a:rPr lang="it-IT" sz="2200" dirty="0"/>
              <a:t> </a:t>
            </a:r>
            <a:r>
              <a:rPr lang="it-IT" sz="2200" dirty="0" err="1"/>
              <a:t>enterocolitis</a:t>
            </a:r>
            <a:r>
              <a:rPr lang="it-IT" sz="2200" dirty="0"/>
              <a:t> </a:t>
            </a:r>
            <a:r>
              <a:rPr lang="it-IT" sz="2200" dirty="0" err="1" smtClean="0"/>
              <a:t>syndrome</a:t>
            </a:r>
            <a:endParaRPr lang="it-IT" sz="2200" dirty="0"/>
          </a:p>
          <a:p>
            <a:pPr algn="ctr"/>
            <a:endParaRPr lang="it-IT" sz="2200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107503" y="4581128"/>
            <a:ext cx="4464497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algn="just"/>
            <a:r>
              <a:rPr lang="it-IT" sz="2000" b="1" i="1" dirty="0" smtClean="0">
                <a:solidFill>
                  <a:schemeClr val="bg1"/>
                </a:solidFill>
              </a:rPr>
              <a:t>Dr.ssa Nicoletta De Paulis</a:t>
            </a:r>
          </a:p>
          <a:p>
            <a:pPr marL="68580" algn="just"/>
            <a:r>
              <a:rPr lang="it-IT" sz="2000" b="1" dirty="0" smtClean="0">
                <a:solidFill>
                  <a:schemeClr val="bg1"/>
                </a:solidFill>
              </a:rPr>
              <a:t>U.O. Pediatria e Neonatologia</a:t>
            </a:r>
          </a:p>
          <a:p>
            <a:pPr marL="68580" algn="just"/>
            <a:r>
              <a:rPr lang="it-IT" sz="2000" b="1" dirty="0" smtClean="0">
                <a:solidFill>
                  <a:schemeClr val="bg1"/>
                </a:solidFill>
              </a:rPr>
              <a:t>Ospedale «</a:t>
            </a:r>
            <a:r>
              <a:rPr lang="it-IT" sz="2000" b="1" dirty="0" err="1" smtClean="0">
                <a:solidFill>
                  <a:schemeClr val="bg1"/>
                </a:solidFill>
              </a:rPr>
              <a:t>Gugliemo</a:t>
            </a:r>
            <a:r>
              <a:rPr lang="it-IT" sz="2000" b="1" dirty="0" smtClean="0">
                <a:solidFill>
                  <a:schemeClr val="bg1"/>
                </a:solidFill>
              </a:rPr>
              <a:t> da Saliceto» Piacenza</a:t>
            </a:r>
          </a:p>
          <a:p>
            <a:pPr marL="68580" algn="just"/>
            <a:endParaRPr lang="it-IT" sz="2000" b="1" dirty="0" smtClean="0">
              <a:solidFill>
                <a:schemeClr val="bg1"/>
              </a:solidFill>
            </a:endParaRPr>
          </a:p>
          <a:p>
            <a:pPr marL="68580" algn="just"/>
            <a:r>
              <a:rPr lang="it-IT" sz="2000" b="1" dirty="0" smtClean="0">
                <a:solidFill>
                  <a:srgbClr val="0070C0"/>
                </a:solidFill>
              </a:rPr>
              <a:t>nicolettadepaulis@libero.it</a:t>
            </a:r>
            <a:endParaRPr lang="it-IT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9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523608"/>
            <a:ext cx="7024744" cy="673144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/>
              <a:t>DIAGNOSI</a:t>
            </a:r>
            <a:endParaRPr lang="it-IT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405" y="1268760"/>
            <a:ext cx="789703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5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629816"/>
            <a:ext cx="7024744" cy="63894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Criteri diagnostici nella storia</a:t>
            </a: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48745002"/>
              </p:ext>
            </p:extLst>
          </p:nvPr>
        </p:nvGraphicFramePr>
        <p:xfrm>
          <a:off x="662185" y="1419225"/>
          <a:ext cx="7942263" cy="5250135"/>
        </p:xfrm>
        <a:graphic>
          <a:graphicData uri="http://schemas.openxmlformats.org/presentationml/2006/ole">
            <p:oleObj spid="_x0000_s1076" name="Documento" r:id="rId3" imgW="6349089" imgH="3956712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863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908720"/>
            <a:ext cx="6264696" cy="792088"/>
          </a:xfrm>
        </p:spPr>
        <p:txBody>
          <a:bodyPr>
            <a:noAutofit/>
          </a:bodyPr>
          <a:lstStyle/>
          <a:p>
            <a:pPr algn="ctr"/>
            <a:r>
              <a:rPr lang="it-IT" sz="2800" dirty="0" smtClean="0"/>
              <a:t>Criteri diagnostici 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2400" dirty="0" smtClean="0"/>
              <a:t>Hot </a:t>
            </a:r>
            <a:r>
              <a:rPr lang="it-IT" sz="2400" dirty="0" err="1" smtClean="0"/>
              <a:t>point</a:t>
            </a:r>
            <a:r>
              <a:rPr lang="it-IT" sz="2400" dirty="0" smtClean="0"/>
              <a:t> da S. Miceli </a:t>
            </a:r>
            <a:r>
              <a:rPr lang="it-IT" sz="2400" dirty="0" err="1" smtClean="0"/>
              <a:t>Sopo</a:t>
            </a:r>
            <a:r>
              <a:rPr lang="it-IT" sz="2400" dirty="0" smtClean="0"/>
              <a:t> et al</a:t>
            </a:r>
            <a:r>
              <a:rPr lang="it-IT" sz="3200" dirty="0" smtClean="0"/>
              <a:t>.</a:t>
            </a:r>
            <a:endParaRPr lang="it-IT" sz="3200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5049212"/>
              </p:ext>
            </p:extLst>
          </p:nvPr>
        </p:nvGraphicFramePr>
        <p:xfrm>
          <a:off x="539552" y="1916832"/>
          <a:ext cx="8064896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6408712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1° criterio: </a:t>
                      </a:r>
                      <a:endParaRPr lang="it-IT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età prima dei 9 mesi per i cibi liquidi, ma per i solidi anche i 12 mesi (pesce);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2° criterio: 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l’esposizione al cibo incriminato deve suscitare vomito ripetitivo, la diarrea può o  meno essere presente, benessere dopo 6 – 8 ore;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3° criterio: 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sintomi non limitati al sistema GE, assenza di sintomi compatibili con una forma </a:t>
                      </a:r>
                      <a:r>
                        <a:rPr lang="it-IT" sz="2000" dirty="0" err="1" smtClean="0">
                          <a:solidFill>
                            <a:schemeClr val="tx1"/>
                          </a:solidFill>
                        </a:rPr>
                        <a:t>IgE-mediatia</a:t>
                      </a:r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4° criterio: 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allontanamento della proteina offendente, risolve la sintomatologia: INTOCCABILE!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5° criterio:</a:t>
                      </a:r>
                    </a:p>
                    <a:p>
                      <a:pPr algn="just"/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i sintomi devono essere elicitati da un TPO o dalla riesposizione: </a:t>
                      </a:r>
                      <a:r>
                        <a:rPr lang="it-IT" sz="2000" i="1" dirty="0" smtClean="0">
                          <a:solidFill>
                            <a:srgbClr val="FF0000"/>
                          </a:solidFill>
                        </a:rPr>
                        <a:t>2 episodi tipici </a:t>
                      </a:r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per fare diagnosi.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765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92"/>
          <a:stretch/>
        </p:blipFill>
        <p:spPr bwMode="auto">
          <a:xfrm>
            <a:off x="611561" y="386501"/>
            <a:ext cx="7920879" cy="592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39552" y="6093296"/>
            <a:ext cx="799288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1400" dirty="0" err="1" smtClean="0"/>
              <a:t>Sicherer</a:t>
            </a:r>
            <a:r>
              <a:rPr lang="it-IT" sz="1400" dirty="0" smtClean="0"/>
              <a:t> SH, </a:t>
            </a:r>
            <a:r>
              <a:rPr lang="it-IT" sz="1400" i="1" dirty="0" err="1" smtClean="0"/>
              <a:t>Clinical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features</a:t>
            </a:r>
            <a:r>
              <a:rPr lang="it-IT" sz="1400" i="1" dirty="0" smtClean="0"/>
              <a:t> of FPIES, </a:t>
            </a:r>
            <a:r>
              <a:rPr lang="it-IT" sz="1400" b="1" i="1" dirty="0" smtClean="0"/>
              <a:t>J </a:t>
            </a:r>
            <a:r>
              <a:rPr lang="it-IT" sz="1400" b="1" i="1" dirty="0" err="1" smtClean="0"/>
              <a:t>Pediatr</a:t>
            </a:r>
            <a:r>
              <a:rPr lang="it-IT" sz="1400" b="1" i="1" dirty="0" smtClean="0"/>
              <a:t> 1998 </a:t>
            </a:r>
            <a:r>
              <a:rPr lang="it-IT" sz="1400" dirty="0" smtClean="0"/>
              <a:t>modificato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xmlns="" val="319724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864096"/>
          </a:xfrm>
        </p:spPr>
        <p:txBody>
          <a:bodyPr/>
          <a:lstStyle/>
          <a:p>
            <a:r>
              <a:rPr lang="it-IT" dirty="0" smtClean="0"/>
              <a:t>Terapia  della fase acuta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5" t="2924" r="2664" b="5622"/>
          <a:stretch/>
        </p:blipFill>
        <p:spPr bwMode="auto">
          <a:xfrm>
            <a:off x="611560" y="1347813"/>
            <a:ext cx="7948639" cy="395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459313"/>
            <a:ext cx="43719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148064" y="6057292"/>
            <a:ext cx="2232248" cy="2520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i="1" dirty="0" err="1" smtClean="0"/>
              <a:t>Allergy</a:t>
            </a:r>
            <a:r>
              <a:rPr lang="it-IT" sz="1600" b="1" i="1" dirty="0" smtClean="0"/>
              <a:t> 2014</a:t>
            </a:r>
            <a:endParaRPr lang="it-IT" sz="1600" b="1" i="1" dirty="0"/>
          </a:p>
        </p:txBody>
      </p:sp>
    </p:spTree>
    <p:extLst>
      <p:ext uri="{BB962C8B-B14F-4D97-AF65-F5344CB8AC3E}">
        <p14:creationId xmlns:p14="http://schemas.microsoft.com/office/powerpoint/2010/main" xmlns="" val="367443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672408" cy="1800200"/>
          </a:xfrm>
        </p:spPr>
        <p:txBody>
          <a:bodyPr>
            <a:noAutofit/>
          </a:bodyPr>
          <a:lstStyle/>
          <a:p>
            <a:r>
              <a:rPr lang="it-IT" sz="3200" dirty="0" smtClean="0"/>
              <a:t>Fisiopatologia:</a:t>
            </a:r>
            <a:br>
              <a:rPr lang="it-IT" sz="3200" dirty="0" smtClean="0"/>
            </a:br>
            <a:r>
              <a:rPr lang="it-IT" sz="3200" dirty="0" smtClean="0"/>
              <a:t>(ancora molto da scoprire...)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976563"/>
            <a:ext cx="8064600" cy="2756693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it-IT" sz="1800" dirty="0" smtClean="0"/>
              <a:t>Ruolo importante delle </a:t>
            </a:r>
          </a:p>
          <a:p>
            <a:pPr algn="just"/>
            <a:r>
              <a:rPr lang="it-IT" sz="1800" dirty="0" smtClean="0"/>
              <a:t>T-</a:t>
            </a:r>
            <a:r>
              <a:rPr lang="it-IT" sz="1800" dirty="0" err="1" smtClean="0"/>
              <a:t>cell</a:t>
            </a:r>
            <a:r>
              <a:rPr lang="it-IT" sz="1800" dirty="0" smtClean="0"/>
              <a:t> specifiche per l’alimento in causa con incremento dell’espressione del TNF alfa con incremento della permeabilità intestinale e passaggio dell’antigene nella sottomucosa con successiva attivazione dei linfociti antigene specifici, incremento della IL 6 con incremento di PCR leucociti e piastrine</a:t>
            </a:r>
          </a:p>
          <a:p>
            <a:pPr algn="just"/>
            <a:r>
              <a:rPr lang="it-IT" sz="1800" dirty="0" smtClean="0"/>
              <a:t>Riduzione dei recettori1 del TGF beta 1 che agisce proteggendo la barriera epiteliale dell’intestino dall’ingresso degli antigeni esterni.</a:t>
            </a:r>
            <a:r>
              <a:rPr lang="it-IT" sz="1700" dirty="0" smtClean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8816" y="692696"/>
            <a:ext cx="5167640" cy="245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517232"/>
            <a:ext cx="5760344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95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it-IT" sz="3000" dirty="0" smtClean="0"/>
              <a:t>Alimenti in causa…(in ordine di frequenza)  </a:t>
            </a:r>
            <a:endParaRPr lang="it-IT" sz="3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680520"/>
          </a:xfrm>
        </p:spPr>
        <p:txBody>
          <a:bodyPr>
            <a:noAutofit/>
          </a:bodyPr>
          <a:lstStyle/>
          <a:p>
            <a:pPr algn="just"/>
            <a:r>
              <a:rPr lang="it-IT" sz="2000" b="1" i="1" dirty="0" smtClean="0"/>
              <a:t>Alimenti liquidi </a:t>
            </a:r>
            <a:r>
              <a:rPr lang="it-IT" sz="2000" dirty="0" smtClean="0"/>
              <a:t>: Latte e soia, con frequente reattività allargata tra i due prodotti (50%)</a:t>
            </a:r>
          </a:p>
          <a:p>
            <a:pPr algn="just"/>
            <a:r>
              <a:rPr lang="it-IT" sz="2000" b="1" i="1" dirty="0" smtClean="0"/>
              <a:t>Alimenti solidi:  </a:t>
            </a:r>
            <a:r>
              <a:rPr lang="it-IT" sz="2000" dirty="0" smtClean="0"/>
              <a:t>Riso e  grano, poi avena, segale, orzo pollo, tacchino, pesce, frutta secca, albume e piselli</a:t>
            </a:r>
          </a:p>
          <a:p>
            <a:pPr algn="just"/>
            <a:endParaRPr lang="it-IT" sz="1800" i="1" dirty="0" smtClean="0"/>
          </a:p>
          <a:p>
            <a:pPr algn="just"/>
            <a:r>
              <a:rPr lang="it-IT" sz="1800" i="1" dirty="0" smtClean="0"/>
              <a:t>NB 1: è segnalato che molti bambini con FPIES da latte possono reagire verso alimenti proteici solidi (65%), mentre sensibilità a più proteine si possono riscontrare nel 50% dei casi. Per questo è consigliata CAUTELA (6 mesi per svezzamento, un alimento per volta, in piccole quantità)</a:t>
            </a:r>
          </a:p>
          <a:p>
            <a:pPr algn="just"/>
            <a:r>
              <a:rPr lang="it-IT" sz="1800" i="1" dirty="0" smtClean="0"/>
              <a:t>NB 2: nel 50% sono sensibili a più cereali.</a:t>
            </a:r>
          </a:p>
          <a:p>
            <a:pPr marL="0" indent="0" algn="just">
              <a:buNone/>
            </a:pPr>
            <a:endParaRPr lang="it-IT" sz="1400" i="1" dirty="0" smtClean="0"/>
          </a:p>
          <a:p>
            <a:pPr marL="0" indent="0" algn="just">
              <a:buNone/>
            </a:pPr>
            <a:r>
              <a:rPr lang="it-IT" sz="1400" i="1" dirty="0" smtClean="0"/>
              <a:t>(</a:t>
            </a:r>
            <a:r>
              <a:rPr lang="it-IT" sz="1400" dirty="0" err="1" smtClean="0"/>
              <a:t>Nowak-Wegrzyn</a:t>
            </a:r>
            <a:r>
              <a:rPr lang="it-IT" sz="1400" dirty="0" smtClean="0"/>
              <a:t>  </a:t>
            </a:r>
            <a:r>
              <a:rPr lang="it-IT" sz="1400" i="1" dirty="0" err="1" smtClean="0"/>
              <a:t>Food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protein-induced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enterocolitis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syndrome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caused</a:t>
            </a:r>
            <a:r>
              <a:rPr lang="it-IT" sz="1400" i="1" dirty="0" smtClean="0"/>
              <a:t> by </a:t>
            </a:r>
            <a:r>
              <a:rPr lang="it-IT" sz="1400" i="1" dirty="0" err="1" smtClean="0"/>
              <a:t>solid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food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proteins</a:t>
            </a:r>
            <a:r>
              <a:rPr lang="it-IT" sz="1400" i="1" dirty="0" smtClean="0"/>
              <a:t> , </a:t>
            </a:r>
            <a:r>
              <a:rPr lang="it-IT" sz="1400" b="1" i="1" dirty="0" err="1" smtClean="0"/>
              <a:t>Pediatrics</a:t>
            </a:r>
            <a:r>
              <a:rPr lang="it-IT" sz="1400" b="1" i="1" dirty="0" smtClean="0"/>
              <a:t> 2003</a:t>
            </a:r>
            <a:r>
              <a:rPr lang="it-IT" sz="1400" i="1" dirty="0" smtClean="0"/>
              <a:t>)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xmlns="" val="14863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5046572" cy="499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97768"/>
            <a:ext cx="7024744" cy="1143000"/>
          </a:xfrm>
        </p:spPr>
        <p:txBody>
          <a:bodyPr/>
          <a:lstStyle/>
          <a:p>
            <a:pPr algn="ctr"/>
            <a:r>
              <a:rPr lang="it-IT" dirty="0" smtClean="0"/>
              <a:t>FPIES e  Atopia</a:t>
            </a:r>
            <a:endParaRPr lang="it-I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652095"/>
            <a:ext cx="4726161" cy="80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15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75856" y="476672"/>
            <a:ext cx="1296144" cy="576064"/>
          </a:xfrm>
        </p:spPr>
        <p:txBody>
          <a:bodyPr>
            <a:noAutofit/>
          </a:bodyPr>
          <a:lstStyle/>
          <a:p>
            <a:r>
              <a:rPr lang="it-IT" sz="4400" dirty="0" smtClean="0"/>
              <a:t>TPO </a:t>
            </a:r>
            <a:endParaRPr lang="it-IT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484" y="5301208"/>
            <a:ext cx="7088916" cy="120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6590" y="6237312"/>
            <a:ext cx="2534612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54"/>
          <a:stretch/>
        </p:blipFill>
        <p:spPr bwMode="auto">
          <a:xfrm>
            <a:off x="683568" y="1173527"/>
            <a:ext cx="7776864" cy="160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3" y="2769764"/>
            <a:ext cx="4896544" cy="231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69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431284"/>
            <a:ext cx="8064896" cy="599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30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143000"/>
          </a:xfrm>
        </p:spPr>
        <p:txBody>
          <a:bodyPr/>
          <a:lstStyle/>
          <a:p>
            <a:pPr algn="ctr"/>
            <a:r>
              <a:rPr lang="it-IT" dirty="0" smtClean="0"/>
              <a:t>In PS pediatrico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772816"/>
            <a:ext cx="7848872" cy="3508977"/>
          </a:xfrm>
        </p:spPr>
        <p:txBody>
          <a:bodyPr>
            <a:noAutofit/>
          </a:bodyPr>
          <a:lstStyle/>
          <a:p>
            <a:pPr algn="just"/>
            <a:r>
              <a:rPr lang="it-IT" dirty="0" smtClean="0"/>
              <a:t>G. 9 mesi, giunge per numerosi episodi di vomito          (almeno </a:t>
            </a:r>
            <a:r>
              <a:rPr lang="it-IT" dirty="0"/>
              <a:t>10 nell’ultima </a:t>
            </a:r>
            <a:r>
              <a:rPr lang="it-IT" dirty="0" smtClean="0"/>
              <a:t>ora e scariche diarroiche); </a:t>
            </a:r>
          </a:p>
          <a:p>
            <a:pPr algn="just"/>
            <a:r>
              <a:rPr lang="it-IT" dirty="0" smtClean="0"/>
              <a:t>All’esame obiettivo appare pallido, prostrato e soporoso, tachicardico, i polsi periferici sono deboli, ipotermia (TC 35°);</a:t>
            </a:r>
          </a:p>
          <a:p>
            <a:pPr algn="just"/>
            <a:r>
              <a:rPr lang="it-IT" dirty="0" smtClean="0"/>
              <a:t>Viene posizionato accesso venoso con reidratazione rapida e  ripresa delle condizioni generali;</a:t>
            </a:r>
          </a:p>
          <a:p>
            <a:pPr algn="just"/>
            <a:r>
              <a:rPr lang="it-IT" dirty="0" smtClean="0"/>
              <a:t>Gli esami ematici evidenziavano leucocitosi neutrofila, </a:t>
            </a:r>
            <a:r>
              <a:rPr lang="it-IT" dirty="0" err="1" smtClean="0"/>
              <a:t>piastrinosi</a:t>
            </a:r>
            <a:r>
              <a:rPr lang="it-IT" dirty="0" smtClean="0"/>
              <a:t> e  lieve incremento degli indici di flogosi.</a:t>
            </a:r>
          </a:p>
        </p:txBody>
      </p:sp>
    </p:spTree>
    <p:extLst>
      <p:ext uri="{BB962C8B-B14F-4D97-AF65-F5344CB8AC3E}">
        <p14:creationId xmlns:p14="http://schemas.microsoft.com/office/powerpoint/2010/main" xmlns="" val="11294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024744" cy="1143000"/>
          </a:xfrm>
        </p:spPr>
        <p:txBody>
          <a:bodyPr/>
          <a:lstStyle/>
          <a:p>
            <a:pPr algn="ctr"/>
            <a:r>
              <a:rPr lang="it-IT" dirty="0" smtClean="0"/>
              <a:t>FPIES atipica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6482" y="1628800"/>
            <a:ext cx="7929445" cy="1368152"/>
          </a:xfrm>
        </p:spPr>
        <p:txBody>
          <a:bodyPr>
            <a:normAutofit/>
          </a:bodyPr>
          <a:lstStyle/>
          <a:p>
            <a:pPr algn="just"/>
            <a:r>
              <a:rPr lang="it-IT" sz="1800" dirty="0" smtClean="0"/>
              <a:t>Concomitante positività delle </a:t>
            </a:r>
            <a:r>
              <a:rPr lang="it-IT" sz="1800" dirty="0" err="1" smtClean="0"/>
              <a:t>IgE</a:t>
            </a:r>
            <a:r>
              <a:rPr lang="it-IT" sz="1800" dirty="0"/>
              <a:t>-</a:t>
            </a:r>
            <a:r>
              <a:rPr lang="it-IT" sz="1800" dirty="0" smtClean="0"/>
              <a:t>specifiche o del prick test verso l’alimento offendente;</a:t>
            </a:r>
          </a:p>
          <a:p>
            <a:pPr algn="just"/>
            <a:r>
              <a:rPr lang="it-IT" sz="1800" dirty="0" smtClean="0"/>
              <a:t>I bambini possono presentare nel tempo sintomi </a:t>
            </a:r>
            <a:r>
              <a:rPr lang="it-IT" sz="1800" dirty="0" err="1" smtClean="0"/>
              <a:t>reaginici</a:t>
            </a:r>
            <a:r>
              <a:rPr lang="it-IT" sz="1800" dirty="0"/>
              <a:t>;</a:t>
            </a:r>
            <a:endParaRPr lang="it-IT" sz="1800" dirty="0" smtClean="0"/>
          </a:p>
          <a:p>
            <a:pPr algn="just"/>
            <a:r>
              <a:rPr lang="it-IT" sz="1800" dirty="0" smtClean="0"/>
              <a:t>Problemi  nell’esecuzione del TPO.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5" y="3140968"/>
            <a:ext cx="648072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033" y="4437113"/>
            <a:ext cx="563341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42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5768" y="-27384"/>
            <a:ext cx="7024744" cy="1143000"/>
          </a:xfrm>
        </p:spPr>
        <p:txBody>
          <a:bodyPr/>
          <a:lstStyle/>
          <a:p>
            <a:r>
              <a:rPr lang="it-IT" dirty="0" smtClean="0"/>
              <a:t>Curiosità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1" cy="5112568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000" dirty="0" smtClean="0"/>
              <a:t>FPIES da latte vaccino attraverso il latte materno</a:t>
            </a:r>
          </a:p>
          <a:p>
            <a:pPr marL="355600" indent="0" algn="just">
              <a:buNone/>
            </a:pPr>
            <a:r>
              <a:rPr lang="it-IT" sz="1400" dirty="0" smtClean="0"/>
              <a:t>(Monti et al </a:t>
            </a:r>
            <a:r>
              <a:rPr lang="it-IT" sz="1400" dirty="0" err="1" smtClean="0"/>
              <a:t>Food</a:t>
            </a:r>
            <a:r>
              <a:rPr lang="it-IT" sz="1400" dirty="0" smtClean="0"/>
              <a:t> </a:t>
            </a:r>
            <a:r>
              <a:rPr lang="it-IT" sz="1400" dirty="0" err="1" smtClean="0"/>
              <a:t>protein-induced</a:t>
            </a:r>
            <a:r>
              <a:rPr lang="it-IT" sz="1400" dirty="0" smtClean="0"/>
              <a:t> </a:t>
            </a:r>
            <a:r>
              <a:rPr lang="it-IT" sz="1400" dirty="0" err="1" smtClean="0"/>
              <a:t>enterocolitis</a:t>
            </a:r>
            <a:r>
              <a:rPr lang="it-IT" sz="1400" dirty="0" smtClean="0"/>
              <a:t> </a:t>
            </a:r>
            <a:r>
              <a:rPr lang="it-IT" sz="1400" dirty="0" err="1" smtClean="0"/>
              <a:t>syndrome</a:t>
            </a:r>
            <a:r>
              <a:rPr lang="it-IT" sz="1400" dirty="0" smtClean="0"/>
              <a:t> by </a:t>
            </a:r>
            <a:r>
              <a:rPr lang="it-IT" sz="1400" dirty="0" err="1" smtClean="0"/>
              <a:t>cow’s</a:t>
            </a:r>
            <a:r>
              <a:rPr lang="it-IT" sz="1400" dirty="0" smtClean="0"/>
              <a:t> </a:t>
            </a:r>
            <a:r>
              <a:rPr lang="it-IT" sz="1400" dirty="0" err="1" smtClean="0"/>
              <a:t>milk</a:t>
            </a:r>
            <a:r>
              <a:rPr lang="it-IT" sz="1400" dirty="0" smtClean="0"/>
              <a:t> </a:t>
            </a:r>
            <a:r>
              <a:rPr lang="it-IT" sz="1400" dirty="0" err="1" smtClean="0"/>
              <a:t>proteins</a:t>
            </a:r>
            <a:r>
              <a:rPr lang="it-IT" sz="1400" dirty="0" smtClean="0"/>
              <a:t> </a:t>
            </a:r>
            <a:r>
              <a:rPr lang="it-IT" sz="1400" dirty="0" err="1" smtClean="0"/>
              <a:t>passed</a:t>
            </a:r>
            <a:r>
              <a:rPr lang="it-IT" sz="1400" dirty="0" smtClean="0"/>
              <a:t> </a:t>
            </a:r>
            <a:r>
              <a:rPr lang="it-IT" sz="1400" dirty="0" err="1" smtClean="0"/>
              <a:t>through</a:t>
            </a:r>
            <a:r>
              <a:rPr lang="it-IT" sz="1400" dirty="0" smtClean="0"/>
              <a:t> </a:t>
            </a:r>
            <a:r>
              <a:rPr lang="it-IT" sz="1400" dirty="0" err="1" smtClean="0"/>
              <a:t>breast</a:t>
            </a:r>
            <a:r>
              <a:rPr lang="it-IT" sz="1400" dirty="0" smtClean="0"/>
              <a:t> </a:t>
            </a:r>
            <a:r>
              <a:rPr lang="it-IT" sz="1400" dirty="0" err="1" smtClean="0"/>
              <a:t>milk</a:t>
            </a:r>
            <a:r>
              <a:rPr lang="it-IT" sz="1400" dirty="0" smtClean="0"/>
              <a:t>  </a:t>
            </a:r>
            <a:r>
              <a:rPr lang="it-IT" sz="1400" b="1" i="1" dirty="0" smtClean="0"/>
              <a:t>J </a:t>
            </a:r>
            <a:r>
              <a:rPr lang="it-IT" sz="1400" b="1" i="1" dirty="0" err="1" smtClean="0"/>
              <a:t>Allergy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Clin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Immunol</a:t>
            </a:r>
            <a:r>
              <a:rPr lang="it-IT" sz="1400" b="1" i="1" dirty="0" smtClean="0"/>
              <a:t> 2011 </a:t>
            </a:r>
            <a:r>
              <a:rPr lang="it-IT" sz="1400" i="1" dirty="0" smtClean="0"/>
              <a:t>)</a:t>
            </a:r>
            <a:endParaRPr lang="it-IT" sz="1400" b="1" i="1" dirty="0" smtClean="0"/>
          </a:p>
          <a:p>
            <a:pPr algn="just"/>
            <a:endParaRPr lang="it-IT" sz="1400" i="1" dirty="0"/>
          </a:p>
          <a:p>
            <a:pPr algn="just"/>
            <a:r>
              <a:rPr lang="it-IT" sz="2000" dirty="0" smtClean="0"/>
              <a:t>FPIES da </a:t>
            </a:r>
            <a:r>
              <a:rPr lang="it-IT" sz="2000" dirty="0" err="1" smtClean="0"/>
              <a:t>Idrolisato</a:t>
            </a:r>
            <a:r>
              <a:rPr lang="it-IT" sz="2000" dirty="0" smtClean="0"/>
              <a:t> estensivo</a:t>
            </a:r>
          </a:p>
          <a:p>
            <a:pPr marL="355600" indent="0" algn="just">
              <a:buNone/>
            </a:pPr>
            <a:r>
              <a:rPr lang="it-IT" sz="1400" dirty="0" smtClean="0"/>
              <a:t>(</a:t>
            </a:r>
            <a:r>
              <a:rPr lang="it-IT" sz="1400" dirty="0" err="1"/>
              <a:t>Kabuky</a:t>
            </a:r>
            <a:r>
              <a:rPr lang="it-IT" sz="1400" dirty="0"/>
              <a:t> T et al </a:t>
            </a:r>
            <a:r>
              <a:rPr lang="it-IT" sz="1400" dirty="0" err="1"/>
              <a:t>Extensive</a:t>
            </a:r>
            <a:r>
              <a:rPr lang="it-IT" sz="1400" dirty="0"/>
              <a:t> </a:t>
            </a:r>
            <a:r>
              <a:rPr lang="it-IT" sz="1400" dirty="0" err="1"/>
              <a:t>hydrolyzed</a:t>
            </a:r>
            <a:r>
              <a:rPr lang="it-IT" sz="1400" dirty="0"/>
              <a:t> formula </a:t>
            </a:r>
            <a:r>
              <a:rPr lang="it-IT" sz="1400" dirty="0" err="1"/>
              <a:t>induced</a:t>
            </a:r>
            <a:r>
              <a:rPr lang="it-IT" sz="1400" dirty="0"/>
              <a:t> </a:t>
            </a:r>
            <a:r>
              <a:rPr lang="it-IT" sz="1400" dirty="0" err="1"/>
              <a:t>exacerbation</a:t>
            </a:r>
            <a:r>
              <a:rPr lang="it-IT" sz="1400" dirty="0"/>
              <a:t> of </a:t>
            </a:r>
            <a:r>
              <a:rPr lang="it-IT" sz="1400" dirty="0" err="1"/>
              <a:t>food</a:t>
            </a:r>
            <a:r>
              <a:rPr lang="it-IT" sz="1400" dirty="0"/>
              <a:t> </a:t>
            </a:r>
            <a:r>
              <a:rPr lang="it-IT" sz="1400" dirty="0" err="1"/>
              <a:t>protein-induced</a:t>
            </a:r>
            <a:r>
              <a:rPr lang="it-IT" sz="1400" dirty="0"/>
              <a:t> </a:t>
            </a:r>
            <a:r>
              <a:rPr lang="it-IT" sz="1400" dirty="0" err="1"/>
              <a:t>enterocolitis</a:t>
            </a:r>
            <a:r>
              <a:rPr lang="it-IT" sz="1400" dirty="0"/>
              <a:t> </a:t>
            </a:r>
            <a:r>
              <a:rPr lang="it-IT" sz="1400" dirty="0" err="1"/>
              <a:t>syndrome</a:t>
            </a:r>
            <a:r>
              <a:rPr lang="it-IT" sz="1400" dirty="0"/>
              <a:t> in a male </a:t>
            </a:r>
            <a:r>
              <a:rPr lang="it-IT" sz="1400" dirty="0" err="1"/>
              <a:t>infant</a:t>
            </a:r>
            <a:r>
              <a:rPr lang="it-IT" sz="1400" dirty="0"/>
              <a:t>  </a:t>
            </a:r>
            <a:r>
              <a:rPr lang="it-IT" sz="1400" b="1" i="1" dirty="0" err="1"/>
              <a:t>Allergol</a:t>
            </a:r>
            <a:r>
              <a:rPr lang="it-IT" sz="1400" b="1" i="1" dirty="0"/>
              <a:t> </a:t>
            </a:r>
            <a:r>
              <a:rPr lang="it-IT" sz="1400" b="1" i="1" dirty="0" err="1"/>
              <a:t>Int</a:t>
            </a:r>
            <a:r>
              <a:rPr lang="it-IT" sz="1400" b="1" i="1" dirty="0"/>
              <a:t> 2007</a:t>
            </a:r>
            <a:r>
              <a:rPr lang="it-IT" sz="1400" dirty="0" smtClean="0"/>
              <a:t>)</a:t>
            </a:r>
          </a:p>
          <a:p>
            <a:pPr marL="68580" indent="0" algn="just">
              <a:buNone/>
            </a:pPr>
            <a:endParaRPr lang="it-IT" sz="1400" dirty="0"/>
          </a:p>
          <a:p>
            <a:pPr algn="just"/>
            <a:r>
              <a:rPr lang="it-IT" sz="2000" dirty="0" smtClean="0"/>
              <a:t>FPIES da somministrazione rettale di proteina offendente</a:t>
            </a:r>
            <a:r>
              <a:rPr lang="it-IT" sz="1800" dirty="0" smtClean="0"/>
              <a:t> </a:t>
            </a:r>
          </a:p>
          <a:p>
            <a:pPr marL="355600" indent="0" algn="just">
              <a:buNone/>
            </a:pPr>
            <a:r>
              <a:rPr lang="it-IT" sz="1400" dirty="0" smtClean="0"/>
              <a:t>(A. Fiocchi et al FPIES ad esordio precoce e di difficile gestione </a:t>
            </a:r>
            <a:r>
              <a:rPr lang="it-IT" sz="1400" b="1" i="1" dirty="0" smtClean="0"/>
              <a:t>Medico </a:t>
            </a:r>
            <a:r>
              <a:rPr lang="it-IT" sz="1400" b="1" i="1" dirty="0"/>
              <a:t>e Bambino pagine </a:t>
            </a:r>
            <a:r>
              <a:rPr lang="it-IT" sz="1400" b="1" i="1" dirty="0" smtClean="0"/>
              <a:t>elettroniche 2012</a:t>
            </a:r>
            <a:r>
              <a:rPr lang="it-IT" sz="1400" b="1" dirty="0" smtClean="0"/>
              <a:t>)</a:t>
            </a:r>
          </a:p>
          <a:p>
            <a:pPr marL="68580" indent="0" algn="just">
              <a:buNone/>
            </a:pPr>
            <a:endParaRPr lang="it-IT" sz="1400" b="1" dirty="0" smtClean="0"/>
          </a:p>
          <a:p>
            <a:pPr algn="just"/>
            <a:r>
              <a:rPr lang="it-IT" sz="2000" dirty="0" smtClean="0"/>
              <a:t>FPIES acuta e </a:t>
            </a:r>
            <a:r>
              <a:rPr lang="it-IT" sz="2000" dirty="0" err="1" smtClean="0"/>
              <a:t>ondansetron</a:t>
            </a:r>
            <a:r>
              <a:rPr lang="it-IT" sz="2000" dirty="0"/>
              <a:t> </a:t>
            </a:r>
            <a:endParaRPr lang="it-IT" sz="2000" dirty="0" smtClean="0"/>
          </a:p>
          <a:p>
            <a:pPr marL="355600" indent="0" algn="just">
              <a:buNone/>
            </a:pPr>
            <a:r>
              <a:rPr lang="it-IT" sz="1400" dirty="0" smtClean="0"/>
              <a:t>(</a:t>
            </a:r>
            <a:r>
              <a:rPr lang="en-US" sz="1400" dirty="0" smtClean="0"/>
              <a:t>Use </a:t>
            </a:r>
            <a:r>
              <a:rPr lang="en-US" sz="1400" dirty="0"/>
              <a:t>of </a:t>
            </a:r>
            <a:r>
              <a:rPr lang="en-US" sz="1400" dirty="0" err="1"/>
              <a:t>ondansetron</a:t>
            </a:r>
            <a:r>
              <a:rPr lang="en-US" sz="1400" dirty="0"/>
              <a:t> for food protein–induced </a:t>
            </a:r>
            <a:r>
              <a:rPr lang="it-IT" sz="1400" dirty="0" err="1"/>
              <a:t>enterocolitis</a:t>
            </a:r>
            <a:r>
              <a:rPr lang="it-IT" sz="1400" dirty="0"/>
              <a:t> </a:t>
            </a:r>
            <a:r>
              <a:rPr lang="it-IT" sz="1400" dirty="0" err="1"/>
              <a:t>syndrome</a:t>
            </a:r>
            <a:r>
              <a:rPr lang="it-IT" sz="1400" dirty="0"/>
              <a:t> </a:t>
            </a:r>
            <a:r>
              <a:rPr lang="it-IT" sz="1400" i="1" dirty="0" err="1"/>
              <a:t>Letters</a:t>
            </a:r>
            <a:r>
              <a:rPr lang="it-IT" sz="1400" i="1" dirty="0"/>
              <a:t>  to editor </a:t>
            </a:r>
            <a:r>
              <a:rPr lang="it-IT" sz="1400" b="1" dirty="0" err="1"/>
              <a:t>Jaci</a:t>
            </a:r>
            <a:r>
              <a:rPr lang="it-IT" sz="1400" b="1" dirty="0"/>
              <a:t> 2013 </a:t>
            </a:r>
            <a:endParaRPr lang="it-IT" sz="1400" b="1" dirty="0" smtClean="0"/>
          </a:p>
          <a:p>
            <a:pPr algn="just"/>
            <a:endParaRPr lang="it-IT" sz="1400" b="1" dirty="0"/>
          </a:p>
          <a:p>
            <a:pPr algn="just"/>
            <a:r>
              <a:rPr lang="it-IT" sz="2000" dirty="0" smtClean="0"/>
              <a:t>FPIES da pesce</a:t>
            </a:r>
            <a:r>
              <a:rPr lang="it-IT" sz="2000" b="1" dirty="0" smtClean="0"/>
              <a:t>: </a:t>
            </a:r>
            <a:r>
              <a:rPr lang="it-IT" sz="2000" dirty="0" smtClean="0"/>
              <a:t>non è necessario eliminare tutti  i tipi di pesce, ma alcuni possono essere tollerati</a:t>
            </a:r>
          </a:p>
          <a:p>
            <a:pPr marL="355600" indent="0" algn="just">
              <a:buNone/>
            </a:pPr>
            <a:r>
              <a:rPr lang="it-IT" sz="1400" dirty="0" smtClean="0"/>
              <a:t>(Miceli  </a:t>
            </a:r>
            <a:r>
              <a:rPr lang="it-IT" sz="1400" dirty="0" err="1" smtClean="0"/>
              <a:t>Sopo</a:t>
            </a:r>
            <a:r>
              <a:rPr lang="it-IT" sz="1400" dirty="0" smtClean="0"/>
              <a:t> S. </a:t>
            </a:r>
            <a:r>
              <a:rPr lang="it-IT" sz="1400" dirty="0" err="1" smtClean="0"/>
              <a:t>Clin</a:t>
            </a:r>
            <a:r>
              <a:rPr lang="it-IT" sz="1400" dirty="0" smtClean="0"/>
              <a:t> </a:t>
            </a:r>
            <a:r>
              <a:rPr lang="it-IT" sz="1400" dirty="0" err="1" smtClean="0"/>
              <a:t>Allerg</a:t>
            </a:r>
            <a:r>
              <a:rPr lang="it-IT" sz="1400" dirty="0" smtClean="0"/>
              <a:t> </a:t>
            </a:r>
            <a:r>
              <a:rPr lang="it-IT" sz="1400" dirty="0" err="1" smtClean="0"/>
              <a:t>Immunol</a:t>
            </a:r>
            <a:r>
              <a:rPr lang="it-IT" sz="1400" dirty="0" smtClean="0"/>
              <a:t> 2012)</a:t>
            </a:r>
          </a:p>
        </p:txBody>
      </p:sp>
    </p:spTree>
    <p:extLst>
      <p:ext uri="{BB962C8B-B14F-4D97-AF65-F5344CB8AC3E}">
        <p14:creationId xmlns:p14="http://schemas.microsoft.com/office/powerpoint/2010/main" xmlns="" val="33288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143000"/>
          </a:xfrm>
        </p:spPr>
        <p:txBody>
          <a:bodyPr/>
          <a:lstStyle/>
          <a:p>
            <a:pPr algn="ctr"/>
            <a:r>
              <a:rPr lang="it-IT" dirty="0" smtClean="0"/>
              <a:t>Storia naturale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844824"/>
            <a:ext cx="7848872" cy="4248472"/>
          </a:xfrm>
        </p:spPr>
        <p:txBody>
          <a:bodyPr>
            <a:normAutofit/>
          </a:bodyPr>
          <a:lstStyle/>
          <a:p>
            <a:r>
              <a:rPr lang="it-IT" sz="3400" dirty="0" smtClean="0"/>
              <a:t>SEA da latte risolta nel 60-75% dei casi a tre anni ( tra 18-24 mesi)</a:t>
            </a:r>
          </a:p>
          <a:p>
            <a:r>
              <a:rPr lang="it-IT" sz="3400" dirty="0" smtClean="0"/>
              <a:t>SEA da latte di soia risolta nel 40%,</a:t>
            </a:r>
          </a:p>
          <a:p>
            <a:r>
              <a:rPr lang="it-IT" sz="3400" dirty="0" smtClean="0"/>
              <a:t>SEA da avena  risolta nel 60% a tre anni, da  riso nel 40%,</a:t>
            </a:r>
          </a:p>
          <a:p>
            <a:r>
              <a:rPr lang="it-IT" sz="3400" dirty="0" smtClean="0"/>
              <a:t>SEA atipica: FORME PERSISTENTI.</a:t>
            </a:r>
            <a:endParaRPr lang="it-IT" sz="3400" dirty="0"/>
          </a:p>
        </p:txBody>
      </p:sp>
      <p:sp>
        <p:nvSpPr>
          <p:cNvPr id="4" name="Rettangolo 3"/>
          <p:cNvSpPr/>
          <p:nvPr/>
        </p:nvSpPr>
        <p:spPr>
          <a:xfrm>
            <a:off x="539552" y="5661248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dirty="0" smtClean="0"/>
              <a:t>Leonard  S. </a:t>
            </a:r>
            <a:r>
              <a:rPr lang="it-IT" sz="1600" i="1" dirty="0" err="1" smtClean="0"/>
              <a:t>Food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protein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induced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enterocolitis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syndrome</a:t>
            </a:r>
            <a:r>
              <a:rPr lang="it-IT" sz="1600" i="1" dirty="0" smtClean="0"/>
              <a:t>: an up date on </a:t>
            </a:r>
            <a:r>
              <a:rPr lang="it-IT" sz="1600" i="1" dirty="0" err="1" smtClean="0"/>
              <a:t>natural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history</a:t>
            </a:r>
            <a:r>
              <a:rPr lang="it-IT" sz="1600" i="1" dirty="0" smtClean="0"/>
              <a:t> and </a:t>
            </a:r>
            <a:r>
              <a:rPr lang="it-IT" sz="1600" i="1" dirty="0" err="1" smtClean="0"/>
              <a:t>review</a:t>
            </a:r>
            <a:r>
              <a:rPr lang="it-IT" sz="1600" i="1" dirty="0" smtClean="0"/>
              <a:t> of management  </a:t>
            </a:r>
            <a:r>
              <a:rPr lang="it-IT" sz="1600" i="1" dirty="0" err="1" smtClean="0"/>
              <a:t>Ann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All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Asthma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Immunol</a:t>
            </a:r>
            <a:r>
              <a:rPr lang="it-IT" sz="1600" i="1" dirty="0" smtClean="0"/>
              <a:t> 2011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xmlns="" val="160809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437112"/>
            <a:ext cx="8208912" cy="864096"/>
          </a:xfrm>
        </p:spPr>
        <p:txBody>
          <a:bodyPr>
            <a:noAutofit/>
          </a:bodyPr>
          <a:lstStyle/>
          <a:p>
            <a:pPr algn="ctr"/>
            <a:r>
              <a:rPr lang="it-IT" sz="8000" dirty="0" smtClean="0"/>
              <a:t>Grazie</a:t>
            </a:r>
            <a:br>
              <a:rPr lang="it-IT" sz="8000" dirty="0" smtClean="0"/>
            </a:br>
            <a:r>
              <a:rPr lang="it-IT" sz="8000" dirty="0" smtClean="0"/>
              <a:t>per l’attenzione</a:t>
            </a:r>
            <a:endParaRPr lang="it-IT" sz="8000" dirty="0"/>
          </a:p>
        </p:txBody>
      </p:sp>
    </p:spTree>
    <p:extLst>
      <p:ext uri="{BB962C8B-B14F-4D97-AF65-F5344CB8AC3E}">
        <p14:creationId xmlns:p14="http://schemas.microsoft.com/office/powerpoint/2010/main" xmlns="" val="33894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844824"/>
            <a:ext cx="7776864" cy="4248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600" dirty="0"/>
              <a:t>D.D</a:t>
            </a:r>
            <a:r>
              <a:rPr lang="it-IT" sz="2600" dirty="0" smtClean="0"/>
              <a:t>.: </a:t>
            </a:r>
            <a:r>
              <a:rPr lang="it-IT" sz="2600" dirty="0"/>
              <a:t>Sepsi, </a:t>
            </a:r>
            <a:r>
              <a:rPr lang="it-IT" sz="2600" dirty="0" smtClean="0"/>
              <a:t>malattie chirurgiche in fase acuta, malattia metabolica</a:t>
            </a:r>
            <a:r>
              <a:rPr lang="it-IT" sz="2600" dirty="0"/>
              <a:t>, shock di natura allergica</a:t>
            </a:r>
          </a:p>
          <a:p>
            <a:pPr marL="0" indent="0" algn="just">
              <a:buNone/>
            </a:pPr>
            <a:r>
              <a:rPr lang="it-IT" sz="2600" dirty="0"/>
              <a:t>L’anamnesi evidenzia assunzione di </a:t>
            </a:r>
            <a:r>
              <a:rPr lang="it-IT" sz="2600" dirty="0" smtClean="0"/>
              <a:t>pasto </a:t>
            </a:r>
            <a:r>
              <a:rPr lang="it-IT" sz="2600" dirty="0"/>
              <a:t>a base di avena circa 2 ore prima dell’insorgenza della </a:t>
            </a:r>
            <a:r>
              <a:rPr lang="it-IT" sz="2600" dirty="0" smtClean="0"/>
              <a:t>sintomatologia</a:t>
            </a:r>
          </a:p>
          <a:p>
            <a:pPr marL="0" indent="0" algn="just">
              <a:buNone/>
            </a:pPr>
            <a:r>
              <a:rPr lang="it-IT" sz="2600" dirty="0" smtClean="0"/>
              <a:t>Dopo 6-8 ore le condizioni generali erano migliorate,</a:t>
            </a:r>
            <a:endParaRPr lang="it-IT" sz="2600" dirty="0"/>
          </a:p>
          <a:p>
            <a:pPr marL="0" indent="0" algn="just">
              <a:buNone/>
            </a:pPr>
            <a:r>
              <a:rPr lang="it-IT" sz="2600" dirty="0"/>
              <a:t>Dimesso con l’indicazione di non assumere grano e cereali e rivalutazione presso l’ambulatorio di Allergologia</a:t>
            </a:r>
          </a:p>
          <a:p>
            <a:pPr marL="0" indent="0" algn="just">
              <a:buNone/>
            </a:pPr>
            <a:endParaRPr lang="it-IT" sz="2600" dirty="0" smtClean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67544" y="404664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dirty="0" smtClean="0"/>
              <a:t>In PS pediatrico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50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0880" cy="1033184"/>
          </a:xfrm>
        </p:spPr>
        <p:txBody>
          <a:bodyPr>
            <a:noAutofit/>
          </a:bodyPr>
          <a:lstStyle/>
          <a:p>
            <a:pPr algn="ctr"/>
            <a:r>
              <a:rPr lang="it-IT" sz="2800" dirty="0"/>
              <a:t>I</a:t>
            </a:r>
            <a:r>
              <a:rPr lang="it-IT" sz="2800" dirty="0" smtClean="0"/>
              <a:t>n ambulatorio di Allergologia Pediatrica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864239"/>
            <a:ext cx="7632848" cy="3725001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Terzo episodio di vomito e diarrea a distanza di alcune ore dall’assunzione di cereali (semolino, pastina e avena);</a:t>
            </a:r>
          </a:p>
          <a:p>
            <a:pPr algn="just"/>
            <a:r>
              <a:rPr lang="it-IT" dirty="0" smtClean="0"/>
              <a:t>Pertanto formuliamo diagnosi di</a:t>
            </a:r>
            <a:r>
              <a:rPr lang="it-IT" b="1" i="1" dirty="0" smtClean="0">
                <a:solidFill>
                  <a:srgbClr val="FF0000"/>
                </a:solidFill>
              </a:rPr>
              <a:t> SEA da grano.</a:t>
            </a:r>
          </a:p>
          <a:p>
            <a:pPr algn="just"/>
            <a:r>
              <a:rPr lang="it-IT" dirty="0" smtClean="0"/>
              <a:t>Eseguiamo Prick test grano che risultano negativi;</a:t>
            </a:r>
          </a:p>
          <a:p>
            <a:pPr algn="just"/>
            <a:r>
              <a:rPr lang="it-IT" dirty="0" smtClean="0"/>
              <a:t>Consigliamo dieta priva di grano e cereali, libera assunzione di riso e mais che il piccolo già assume;</a:t>
            </a:r>
          </a:p>
          <a:p>
            <a:pPr algn="just"/>
            <a:r>
              <a:rPr lang="it-IT" dirty="0" smtClean="0"/>
              <a:t>Rivaluteremo  G. a un anno dall’episodio. </a:t>
            </a: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8148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SEA definizione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772816"/>
            <a:ext cx="7632848" cy="4608512"/>
          </a:xfrm>
        </p:spPr>
        <p:txBody>
          <a:bodyPr>
            <a:noAutofit/>
          </a:bodyPr>
          <a:lstStyle/>
          <a:p>
            <a:pPr algn="just"/>
            <a:r>
              <a:rPr lang="it-IT" dirty="0" smtClean="0"/>
              <a:t>Ipersensibilità alimentare </a:t>
            </a:r>
            <a:r>
              <a:rPr lang="it-IT" dirty="0" err="1" smtClean="0"/>
              <a:t>cellulo</a:t>
            </a:r>
            <a:r>
              <a:rPr lang="it-IT" dirty="0" smtClean="0"/>
              <a:t>-mediata (non </a:t>
            </a:r>
            <a:r>
              <a:rPr lang="it-IT" dirty="0" err="1" smtClean="0"/>
              <a:t>IgE</a:t>
            </a:r>
            <a:r>
              <a:rPr lang="it-IT" dirty="0" smtClean="0"/>
              <a:t> mediata)</a:t>
            </a:r>
          </a:p>
          <a:p>
            <a:pPr algn="just"/>
            <a:r>
              <a:rPr lang="it-IT" dirty="0" smtClean="0"/>
              <a:t>Insorge entro i primi 9 mesi-12 mesi</a:t>
            </a:r>
          </a:p>
          <a:p>
            <a:pPr algn="just"/>
            <a:r>
              <a:rPr lang="it-IT" dirty="0" smtClean="0"/>
              <a:t>Caratterizzata da vomiti a distanza di almeno 2 ore dal pasto, improvvisi e ripetuti accompagnati da  stato soporoso e letargia, possibile acidosi metabolica con </a:t>
            </a:r>
            <a:r>
              <a:rPr lang="it-IT" dirty="0" err="1" smtClean="0"/>
              <a:t>metaemoglobinemia</a:t>
            </a:r>
            <a:endParaRPr lang="it-IT" dirty="0" smtClean="0"/>
          </a:p>
          <a:p>
            <a:pPr algn="just"/>
            <a:r>
              <a:rPr lang="it-IT" dirty="0" smtClean="0"/>
              <a:t>Segue nel 20-30 % diarrea muco-ematica (a 4- 5 ore dall’assunzione dell’alimento in causa)</a:t>
            </a:r>
          </a:p>
          <a:p>
            <a:pPr algn="just"/>
            <a:endParaRPr lang="it-IT" sz="1800" dirty="0" smtClean="0"/>
          </a:p>
          <a:p>
            <a:pPr marL="68580" indent="0" algn="just">
              <a:buNone/>
            </a:pPr>
            <a:r>
              <a:rPr lang="it-IT" sz="1400" dirty="0" smtClean="0"/>
              <a:t>Miceli </a:t>
            </a:r>
            <a:r>
              <a:rPr lang="it-IT" sz="1400" dirty="0" err="1"/>
              <a:t>Sopo</a:t>
            </a:r>
            <a:r>
              <a:rPr lang="it-IT" sz="1400" dirty="0"/>
              <a:t> et al </a:t>
            </a:r>
            <a:r>
              <a:rPr lang="it-IT" sz="1400" i="1" dirty="0"/>
              <a:t>A </a:t>
            </a:r>
            <a:r>
              <a:rPr lang="it-IT" sz="1400" i="1" dirty="0" err="1"/>
              <a:t>multicentric</a:t>
            </a:r>
            <a:r>
              <a:rPr lang="it-IT" sz="1400" i="1" dirty="0"/>
              <a:t> </a:t>
            </a:r>
            <a:r>
              <a:rPr lang="it-IT" sz="1400" i="1" dirty="0" err="1"/>
              <a:t>retrospective</a:t>
            </a:r>
            <a:r>
              <a:rPr lang="it-IT" sz="1400" i="1" dirty="0"/>
              <a:t> </a:t>
            </a:r>
            <a:r>
              <a:rPr lang="it-IT" sz="1400" i="1" dirty="0" err="1"/>
              <a:t>study</a:t>
            </a:r>
            <a:r>
              <a:rPr lang="it-IT" sz="1400" i="1" dirty="0"/>
              <a:t> of 66 </a:t>
            </a:r>
            <a:r>
              <a:rPr lang="it-IT" sz="1400" i="1" dirty="0" err="1"/>
              <a:t>italian</a:t>
            </a:r>
            <a:r>
              <a:rPr lang="it-IT" sz="1400" i="1" dirty="0"/>
              <a:t> </a:t>
            </a:r>
            <a:r>
              <a:rPr lang="it-IT" sz="1400" i="1" dirty="0" err="1"/>
              <a:t>children</a:t>
            </a:r>
            <a:r>
              <a:rPr lang="it-IT" sz="1400" i="1" dirty="0"/>
              <a:t> with FPIES  </a:t>
            </a:r>
            <a:r>
              <a:rPr lang="it-IT" sz="1400" b="1" i="1" dirty="0" err="1"/>
              <a:t>Clin</a:t>
            </a:r>
            <a:r>
              <a:rPr lang="it-IT" sz="1400" b="1" i="1" dirty="0"/>
              <a:t> </a:t>
            </a:r>
            <a:r>
              <a:rPr lang="it-IT" sz="1400" b="1" i="1" dirty="0" err="1"/>
              <a:t>Allergy</a:t>
            </a:r>
            <a:r>
              <a:rPr lang="it-IT" sz="1400" b="1" i="1" dirty="0"/>
              <a:t> 2013</a:t>
            </a:r>
            <a:endParaRPr lang="it-IT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284162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5760640" cy="456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32848" cy="566936"/>
          </a:xfrm>
        </p:spPr>
        <p:txBody>
          <a:bodyPr>
            <a:normAutofit/>
          </a:bodyPr>
          <a:lstStyle/>
          <a:p>
            <a:pPr algn="ctr"/>
            <a:r>
              <a:rPr lang="it-IT" sz="2000" dirty="0" smtClean="0"/>
              <a:t>Allergia alimentare : classificazione</a:t>
            </a:r>
            <a:endParaRPr lang="it-IT" sz="2000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23"/>
          <a:stretch/>
        </p:blipFill>
        <p:spPr bwMode="auto">
          <a:xfrm>
            <a:off x="3769244" y="4861234"/>
            <a:ext cx="4907212" cy="166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844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9" r="3400" b="1321"/>
          <a:stretch/>
        </p:blipFill>
        <p:spPr bwMode="auto">
          <a:xfrm>
            <a:off x="639866" y="941696"/>
            <a:ext cx="7892574" cy="543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08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11" b="5808"/>
          <a:stretch/>
        </p:blipFill>
        <p:spPr bwMode="auto">
          <a:xfrm>
            <a:off x="539552" y="2840214"/>
            <a:ext cx="8064896" cy="27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448" y="1052736"/>
            <a:ext cx="803000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141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Cenni storici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340768"/>
            <a:ext cx="7920880" cy="5184576"/>
          </a:xfrm>
        </p:spPr>
        <p:txBody>
          <a:bodyPr>
            <a:noAutofit/>
          </a:bodyPr>
          <a:lstStyle/>
          <a:p>
            <a:pPr algn="just"/>
            <a:r>
              <a:rPr lang="it-IT" sz="2100" dirty="0" smtClean="0"/>
              <a:t>La prima descrizione risale al 1967 quando </a:t>
            </a:r>
            <a:r>
              <a:rPr lang="it-IT" sz="2100" dirty="0" err="1" smtClean="0"/>
              <a:t>Gryboski</a:t>
            </a:r>
            <a:r>
              <a:rPr lang="it-IT" sz="2100" dirty="0" smtClean="0"/>
              <a:t> descriveva la prima seri di 21 bambini affetti da allergia a latte che si manifestava con soli sintomi gastrointestinali, associati o meno a difetto di accrescimento</a:t>
            </a:r>
            <a:r>
              <a:rPr lang="it-IT" sz="2000" dirty="0" smtClean="0"/>
              <a:t> </a:t>
            </a:r>
            <a:r>
              <a:rPr lang="it-IT" sz="1400" dirty="0" smtClean="0"/>
              <a:t>(</a:t>
            </a:r>
            <a:r>
              <a:rPr lang="it-IT" sz="1400" dirty="0" err="1"/>
              <a:t>Gastrointestinal</a:t>
            </a:r>
            <a:r>
              <a:rPr lang="it-IT" sz="1400" dirty="0"/>
              <a:t> </a:t>
            </a:r>
            <a:r>
              <a:rPr lang="it-IT" sz="1400" dirty="0" err="1"/>
              <a:t>milk</a:t>
            </a:r>
            <a:r>
              <a:rPr lang="it-IT" sz="1400" dirty="0"/>
              <a:t> </a:t>
            </a:r>
            <a:r>
              <a:rPr lang="it-IT" sz="1400" dirty="0" err="1"/>
              <a:t>allergy</a:t>
            </a:r>
            <a:r>
              <a:rPr lang="it-IT" sz="1400" dirty="0"/>
              <a:t> in </a:t>
            </a:r>
            <a:r>
              <a:rPr lang="it-IT" sz="1400" dirty="0" err="1"/>
              <a:t>infants</a:t>
            </a:r>
            <a:r>
              <a:rPr lang="it-IT" sz="1400" dirty="0"/>
              <a:t> </a:t>
            </a:r>
            <a:r>
              <a:rPr lang="it-IT" sz="1400" b="1" dirty="0" err="1" smtClean="0"/>
              <a:t>Pediatrics</a:t>
            </a:r>
            <a:r>
              <a:rPr lang="it-IT" sz="1400" b="1" dirty="0" smtClean="0"/>
              <a:t> 1967</a:t>
            </a:r>
            <a:r>
              <a:rPr lang="it-IT" sz="1400" dirty="0" smtClean="0"/>
              <a:t>)</a:t>
            </a:r>
          </a:p>
          <a:p>
            <a:pPr algn="just"/>
            <a:r>
              <a:rPr lang="it-IT" sz="2100" dirty="0" smtClean="0"/>
              <a:t>Powell, 10 anni dopo, formulò i primi criteri diagnostici  e notò una correlazione tra reazioni da latte e da soia</a:t>
            </a:r>
            <a:endParaRPr lang="it-IT" sz="2000" dirty="0"/>
          </a:p>
          <a:p>
            <a:pPr marL="355600" indent="0" algn="just">
              <a:buNone/>
            </a:pPr>
            <a:r>
              <a:rPr lang="it-IT" sz="2000" dirty="0" smtClean="0"/>
              <a:t>(</a:t>
            </a:r>
            <a:r>
              <a:rPr lang="it-IT" sz="1400" dirty="0" smtClean="0"/>
              <a:t>Milk and </a:t>
            </a:r>
            <a:r>
              <a:rPr lang="it-IT" sz="1400" dirty="0" err="1" smtClean="0"/>
              <a:t>soy</a:t>
            </a:r>
            <a:r>
              <a:rPr lang="it-IT" sz="1400" dirty="0" smtClean="0"/>
              <a:t> </a:t>
            </a:r>
            <a:r>
              <a:rPr lang="it-IT" sz="1400" dirty="0" err="1" smtClean="0"/>
              <a:t>induced</a:t>
            </a:r>
            <a:r>
              <a:rPr lang="it-IT" sz="1400" dirty="0" smtClean="0"/>
              <a:t> </a:t>
            </a:r>
            <a:r>
              <a:rPr lang="it-IT" sz="1400" dirty="0" err="1" smtClean="0"/>
              <a:t>enterocolitis</a:t>
            </a:r>
            <a:r>
              <a:rPr lang="it-IT" sz="1400" dirty="0" smtClean="0"/>
              <a:t> of </a:t>
            </a:r>
            <a:r>
              <a:rPr lang="it-IT" sz="1400" dirty="0" err="1" smtClean="0"/>
              <a:t>infancy</a:t>
            </a:r>
            <a:r>
              <a:rPr lang="it-IT" sz="1400" dirty="0" smtClean="0"/>
              <a:t>. </a:t>
            </a:r>
            <a:r>
              <a:rPr lang="it-IT" sz="1400" dirty="0" err="1" smtClean="0"/>
              <a:t>Clinical</a:t>
            </a:r>
            <a:r>
              <a:rPr lang="it-IT" sz="1400" dirty="0" smtClean="0"/>
              <a:t> </a:t>
            </a:r>
            <a:r>
              <a:rPr lang="it-IT" sz="1400" dirty="0" err="1" smtClean="0"/>
              <a:t>features</a:t>
            </a:r>
            <a:r>
              <a:rPr lang="it-IT" sz="1400" dirty="0" smtClean="0"/>
              <a:t> and </a:t>
            </a:r>
            <a:r>
              <a:rPr lang="it-IT" sz="1400" dirty="0" err="1" smtClean="0"/>
              <a:t>standardization</a:t>
            </a:r>
            <a:r>
              <a:rPr lang="it-IT" sz="1400" dirty="0" smtClean="0"/>
              <a:t> of </a:t>
            </a:r>
            <a:r>
              <a:rPr lang="it-IT" sz="1400" dirty="0" err="1" smtClean="0"/>
              <a:t>challenge</a:t>
            </a:r>
            <a:r>
              <a:rPr lang="it-IT" sz="1400" dirty="0" smtClean="0"/>
              <a:t> </a:t>
            </a:r>
            <a:r>
              <a:rPr lang="it-IT" sz="1400" b="1" dirty="0" smtClean="0"/>
              <a:t>J </a:t>
            </a:r>
            <a:r>
              <a:rPr lang="it-IT" sz="1400" b="1" dirty="0" err="1" smtClean="0"/>
              <a:t>Pediatr</a:t>
            </a:r>
            <a:r>
              <a:rPr lang="it-IT" sz="1400" b="1" dirty="0" smtClean="0"/>
              <a:t> 1978</a:t>
            </a:r>
            <a:r>
              <a:rPr lang="it-IT" sz="2000" dirty="0" smtClean="0"/>
              <a:t>)</a:t>
            </a:r>
          </a:p>
          <a:p>
            <a:pPr algn="just"/>
            <a:r>
              <a:rPr lang="it-IT" sz="2100" dirty="0" smtClean="0"/>
              <a:t>Mc Donald coniò il  termine (</a:t>
            </a:r>
            <a:r>
              <a:rPr lang="it-IT" sz="2100" dirty="0" err="1" smtClean="0"/>
              <a:t>Food</a:t>
            </a:r>
            <a:r>
              <a:rPr lang="it-IT" sz="2100" dirty="0" smtClean="0"/>
              <a:t> </a:t>
            </a:r>
            <a:r>
              <a:rPr lang="it-IT" sz="2100" dirty="0" err="1" smtClean="0"/>
              <a:t>protein</a:t>
            </a:r>
            <a:r>
              <a:rPr lang="it-IT" sz="2100" dirty="0" smtClean="0"/>
              <a:t> </a:t>
            </a:r>
            <a:r>
              <a:rPr lang="it-IT" sz="2100" dirty="0" err="1" smtClean="0"/>
              <a:t>induced</a:t>
            </a:r>
            <a:r>
              <a:rPr lang="it-IT" sz="2100" dirty="0" smtClean="0"/>
              <a:t> </a:t>
            </a:r>
            <a:r>
              <a:rPr lang="it-IT" sz="2100" dirty="0" err="1" smtClean="0"/>
              <a:t>enterocolitis</a:t>
            </a:r>
            <a:r>
              <a:rPr lang="it-IT" sz="2100" dirty="0" smtClean="0"/>
              <a:t> (1984), da qui numerose segnalazioni di eventi legati ad assunzione anche di cibi solidi</a:t>
            </a:r>
          </a:p>
          <a:p>
            <a:pPr algn="just"/>
            <a:r>
              <a:rPr lang="it-IT" sz="2100" dirty="0" err="1" smtClean="0"/>
              <a:t>Sicherer</a:t>
            </a:r>
            <a:r>
              <a:rPr lang="it-IT" sz="2100" dirty="0" smtClean="0"/>
              <a:t> introdusse il termine di </a:t>
            </a:r>
            <a:r>
              <a:rPr lang="it-IT" sz="2100" dirty="0" err="1" smtClean="0"/>
              <a:t>sindrome</a:t>
            </a:r>
            <a:r>
              <a:rPr lang="it-IT" sz="2100" dirty="0" err="1" smtClean="0">
                <a:sym typeface="Wingdings" panose="05000000000000000000" pitchFamily="2" charset="2"/>
              </a:rPr>
              <a:t>FPIES</a:t>
            </a:r>
            <a:r>
              <a:rPr lang="it-IT" sz="2100" dirty="0" smtClean="0">
                <a:sym typeface="Wingdings" panose="05000000000000000000" pitchFamily="2" charset="2"/>
              </a:rPr>
              <a:t> con la distinzione tra forma acuta e cronica</a:t>
            </a:r>
          </a:p>
          <a:p>
            <a:pPr marL="355600" indent="0" algn="just">
              <a:buNone/>
            </a:pPr>
            <a:r>
              <a:rPr lang="it-IT" sz="2000" dirty="0" smtClean="0">
                <a:sym typeface="Wingdings" panose="05000000000000000000" pitchFamily="2" charset="2"/>
              </a:rPr>
              <a:t>(</a:t>
            </a:r>
            <a:r>
              <a:rPr lang="it-IT" sz="1400" dirty="0" err="1" smtClean="0">
                <a:sym typeface="Wingdings" panose="05000000000000000000" pitchFamily="2" charset="2"/>
              </a:rPr>
              <a:t>Clinical</a:t>
            </a:r>
            <a:r>
              <a:rPr lang="it-IT" sz="1400" dirty="0" smtClean="0">
                <a:sym typeface="Wingdings" panose="05000000000000000000" pitchFamily="2" charset="2"/>
              </a:rPr>
              <a:t> </a:t>
            </a:r>
            <a:r>
              <a:rPr lang="it-IT" sz="1400" dirty="0" err="1" smtClean="0">
                <a:sym typeface="Wingdings" panose="05000000000000000000" pitchFamily="2" charset="2"/>
              </a:rPr>
              <a:t>features</a:t>
            </a:r>
            <a:r>
              <a:rPr lang="it-IT" sz="1400" dirty="0" smtClean="0">
                <a:sym typeface="Wingdings" panose="05000000000000000000" pitchFamily="2" charset="2"/>
              </a:rPr>
              <a:t> of </a:t>
            </a:r>
            <a:r>
              <a:rPr lang="it-IT" sz="1400" dirty="0" err="1" smtClean="0">
                <a:sym typeface="Wingdings" panose="05000000000000000000" pitchFamily="2" charset="2"/>
              </a:rPr>
              <a:t>food</a:t>
            </a:r>
            <a:r>
              <a:rPr lang="it-IT" sz="1400" dirty="0" smtClean="0">
                <a:sym typeface="Wingdings" panose="05000000000000000000" pitchFamily="2" charset="2"/>
              </a:rPr>
              <a:t> </a:t>
            </a:r>
            <a:r>
              <a:rPr lang="it-IT" sz="1400" dirty="0" err="1" smtClean="0">
                <a:sym typeface="Wingdings" panose="05000000000000000000" pitchFamily="2" charset="2"/>
              </a:rPr>
              <a:t>protein</a:t>
            </a:r>
            <a:r>
              <a:rPr lang="it-IT" sz="1400" dirty="0" smtClean="0">
                <a:sym typeface="Wingdings" panose="05000000000000000000" pitchFamily="2" charset="2"/>
              </a:rPr>
              <a:t> </a:t>
            </a:r>
            <a:r>
              <a:rPr lang="it-IT" sz="1400" dirty="0" err="1" smtClean="0">
                <a:sym typeface="Wingdings" panose="05000000000000000000" pitchFamily="2" charset="2"/>
              </a:rPr>
              <a:t>induced</a:t>
            </a:r>
            <a:r>
              <a:rPr lang="it-IT" sz="1400" dirty="0" smtClean="0">
                <a:sym typeface="Wingdings" panose="05000000000000000000" pitchFamily="2" charset="2"/>
              </a:rPr>
              <a:t> </a:t>
            </a:r>
            <a:r>
              <a:rPr lang="it-IT" sz="1400" dirty="0" err="1" smtClean="0">
                <a:sym typeface="Wingdings" panose="05000000000000000000" pitchFamily="2" charset="2"/>
              </a:rPr>
              <a:t>enterocolitis</a:t>
            </a:r>
            <a:r>
              <a:rPr lang="it-IT" sz="1400" dirty="0" smtClean="0">
                <a:sym typeface="Wingdings" panose="05000000000000000000" pitchFamily="2" charset="2"/>
              </a:rPr>
              <a:t> </a:t>
            </a:r>
            <a:r>
              <a:rPr lang="it-IT" sz="1400" dirty="0" err="1" smtClean="0">
                <a:sym typeface="Wingdings" panose="05000000000000000000" pitchFamily="2" charset="2"/>
              </a:rPr>
              <a:t>syndrome</a:t>
            </a:r>
            <a:r>
              <a:rPr lang="it-IT" sz="1400" dirty="0" smtClean="0">
                <a:sym typeface="Wingdings" panose="05000000000000000000" pitchFamily="2" charset="2"/>
              </a:rPr>
              <a:t> </a:t>
            </a:r>
            <a:r>
              <a:rPr lang="it-IT" sz="1400" b="1" dirty="0" smtClean="0">
                <a:sym typeface="Wingdings" panose="05000000000000000000" pitchFamily="2" charset="2"/>
              </a:rPr>
              <a:t>J </a:t>
            </a:r>
            <a:r>
              <a:rPr lang="it-IT" sz="1400" b="1" dirty="0" err="1" smtClean="0">
                <a:sym typeface="Wingdings" panose="05000000000000000000" pitchFamily="2" charset="2"/>
              </a:rPr>
              <a:t>Pediatr</a:t>
            </a:r>
            <a:r>
              <a:rPr lang="it-IT" sz="1400" b="1" dirty="0" smtClean="0">
                <a:sym typeface="Wingdings" panose="05000000000000000000" pitchFamily="2" charset="2"/>
              </a:rPr>
              <a:t> 1998</a:t>
            </a:r>
            <a:r>
              <a:rPr lang="it-IT" sz="1400" dirty="0" smtClean="0">
                <a:sym typeface="Wingdings" panose="05000000000000000000" pitchFamily="2" charset="2"/>
              </a:rPr>
              <a:t>)</a:t>
            </a:r>
            <a:endParaRPr lang="it-IT" sz="1400" dirty="0" smtClean="0"/>
          </a:p>
          <a:p>
            <a:pPr algn="just">
              <a:buFont typeface="Courier New" panose="02070309020205020404" pitchFamily="49" charset="0"/>
              <a:buChar char="o"/>
            </a:pPr>
            <a:endParaRPr lang="it-IT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161291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1076</TotalTime>
  <Words>1031</Words>
  <Application>Microsoft Office PowerPoint</Application>
  <PresentationFormat>Presentazione su schermo (4:3)</PresentationFormat>
  <Paragraphs>96</Paragraphs>
  <Slides>23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5" baseType="lpstr">
      <vt:lpstr>Austin</vt:lpstr>
      <vt:lpstr>Documento</vt:lpstr>
      <vt:lpstr>SEA o FPIES </vt:lpstr>
      <vt:lpstr>In PS pediatrico</vt:lpstr>
      <vt:lpstr>Diapositiva 3</vt:lpstr>
      <vt:lpstr>In ambulatorio di Allergologia Pediatrica</vt:lpstr>
      <vt:lpstr>SEA definizione</vt:lpstr>
      <vt:lpstr>Allergia alimentare : classificazione</vt:lpstr>
      <vt:lpstr>Diapositiva 7</vt:lpstr>
      <vt:lpstr>Diapositiva 8</vt:lpstr>
      <vt:lpstr>Cenni storici</vt:lpstr>
      <vt:lpstr>DIAGNOSI</vt:lpstr>
      <vt:lpstr>Criteri diagnostici nella storia</vt:lpstr>
      <vt:lpstr>Criteri diagnostici  Hot point da S. Miceli Sopo et al.</vt:lpstr>
      <vt:lpstr>Diapositiva 13</vt:lpstr>
      <vt:lpstr>Terapia  della fase acuta</vt:lpstr>
      <vt:lpstr>Fisiopatologia: (ancora molto da scoprire...)</vt:lpstr>
      <vt:lpstr>Alimenti in causa…(in ordine di frequenza)  </vt:lpstr>
      <vt:lpstr>FPIES e  Atopia</vt:lpstr>
      <vt:lpstr>TPO </vt:lpstr>
      <vt:lpstr>Diapositiva 19</vt:lpstr>
      <vt:lpstr>FPIES atipica</vt:lpstr>
      <vt:lpstr>Curiosità</vt:lpstr>
      <vt:lpstr>Storia naturale</vt:lpstr>
      <vt:lpstr>Grazie per l’attenzione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 o FPIES ( sindrome dell’enterocolite alleergica)</dc:title>
  <dc:creator>NICO</dc:creator>
  <cp:lastModifiedBy>utente</cp:lastModifiedBy>
  <cp:revision>98</cp:revision>
  <dcterms:created xsi:type="dcterms:W3CDTF">2014-04-30T15:28:25Z</dcterms:created>
  <dcterms:modified xsi:type="dcterms:W3CDTF">2014-05-10T08:01:06Z</dcterms:modified>
</cp:coreProperties>
</file>