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2" r:id="rId3"/>
    <p:sldId id="261" r:id="rId4"/>
    <p:sldId id="275" r:id="rId5"/>
    <p:sldId id="273" r:id="rId6"/>
    <p:sldId id="288" r:id="rId7"/>
    <p:sldId id="276" r:id="rId8"/>
    <p:sldId id="286" r:id="rId9"/>
    <p:sldId id="287" r:id="rId10"/>
    <p:sldId id="269" r:id="rId11"/>
    <p:sldId id="281" r:id="rId12"/>
    <p:sldId id="284" r:id="rId13"/>
    <p:sldId id="290" r:id="rId14"/>
    <p:sldId id="289" r:id="rId15"/>
    <p:sldId id="291" r:id="rId16"/>
    <p:sldId id="292" r:id="rId17"/>
    <p:sldId id="293" r:id="rId18"/>
    <p:sldId id="274" r:id="rId19"/>
    <p:sldId id="26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3914-AEAB-4423-9CC9-C2A8F25ABD60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87A7B-DF2F-4DA8-8898-04C1509F59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1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7A7B-DF2F-4DA8-8898-04C1509F59A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01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>
                <a:latin typeface="Agency FB" pitchFamily="34" charset="0"/>
              </a:rPr>
              <a:t>I pediatri e le vaccinazioni a Piacenza : un lavoro in Team</a:t>
            </a:r>
            <a:br>
              <a:rPr lang="it-IT" sz="2800" dirty="0">
                <a:latin typeface="Agency FB" pitchFamily="34" charset="0"/>
              </a:rPr>
            </a:br>
            <a:r>
              <a:rPr lang="it-IT" sz="2800" dirty="0">
                <a:latin typeface="Agency FB" pitchFamily="34" charset="0"/>
              </a:rPr>
              <a:t>La vaccinazione in ambiente protetto </a:t>
            </a:r>
            <a:br>
              <a:rPr lang="it-IT" sz="2800" dirty="0">
                <a:latin typeface="Agency FB" pitchFamily="34" charset="0"/>
              </a:rPr>
            </a:br>
            <a:r>
              <a:rPr lang="it-IT" sz="2800" dirty="0">
                <a:latin typeface="Agency FB" pitchFamily="34" charset="0"/>
              </a:rPr>
              <a:t> Sala Colonne, 9 marzo 2019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1158"/>
          <a:stretch/>
        </p:blipFill>
        <p:spPr bwMode="auto">
          <a:xfrm>
            <a:off x="251520" y="1700808"/>
            <a:ext cx="8560097" cy="335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44008" y="5719881"/>
            <a:ext cx="4167609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Agency FB" pitchFamily="34" charset="0"/>
              </a:rPr>
              <a:t>Dr.ssa Nicoletta G. De </a:t>
            </a:r>
            <a:r>
              <a:rPr lang="it-IT" sz="1400" dirty="0" err="1">
                <a:solidFill>
                  <a:schemeClr val="tx1"/>
                </a:solidFill>
                <a:latin typeface="Agency FB" pitchFamily="34" charset="0"/>
              </a:rPr>
              <a:t>Paulis</a:t>
            </a:r>
            <a:endParaRPr lang="it-IT" sz="140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it-IT" sz="1400" dirty="0">
                <a:solidFill>
                  <a:schemeClr val="tx1"/>
                </a:solidFill>
                <a:latin typeface="Agency FB" pitchFamily="34" charset="0"/>
              </a:rPr>
              <a:t>Dirigente Medico</a:t>
            </a:r>
          </a:p>
          <a:p>
            <a:r>
              <a:rPr lang="it-IT" sz="1400" dirty="0">
                <a:solidFill>
                  <a:schemeClr val="tx1"/>
                </a:solidFill>
                <a:latin typeface="Agency FB" pitchFamily="34" charset="0"/>
              </a:rPr>
              <a:t>Responsabile Ambulatorio di Allergologia/Pneumologia Pediatrica</a:t>
            </a:r>
          </a:p>
        </p:txBody>
      </p:sp>
    </p:spTree>
    <p:extLst>
      <p:ext uri="{BB962C8B-B14F-4D97-AF65-F5344CB8AC3E}">
        <p14:creationId xmlns:p14="http://schemas.microsoft.com/office/powerpoint/2010/main" val="19017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"/>
    </mc:Choice>
    <mc:Fallback xmlns="">
      <p:transition spd="slow" advTm="17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latin typeface="Agency FB" pitchFamily="34" charset="0"/>
              </a:rPr>
              <a:t>Qual’é</a:t>
            </a:r>
            <a:r>
              <a:rPr lang="it-IT" dirty="0">
                <a:latin typeface="Agency FB" pitchFamily="34" charset="0"/>
              </a:rPr>
              <a:t> l’ambiente protetto?</a:t>
            </a:r>
            <a:br>
              <a:rPr lang="it-IT" dirty="0">
                <a:latin typeface="Agency FB" pitchFamily="34" charset="0"/>
              </a:rPr>
            </a:br>
            <a:endParaRPr lang="it-IT" dirty="0">
              <a:latin typeface="Agency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0815" y="2492896"/>
            <a:ext cx="8229600" cy="2980927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>
                <a:latin typeface="Agency FB" pitchFamily="34" charset="0"/>
                <a:cs typeface="Arabic Typesetting" pitchFamily="66" charset="-78"/>
              </a:rPr>
              <a:t>Ambiente ospedaliero in cui sia possibile </a:t>
            </a:r>
            <a:r>
              <a:rPr lang="it-IT" dirty="0">
                <a:latin typeface="Agency FB" pitchFamily="34" charset="0"/>
                <a:cs typeface="Arabic Typesetting" pitchFamily="66" charset="-78"/>
              </a:rPr>
              <a:t>:</a:t>
            </a:r>
          </a:p>
          <a:p>
            <a:r>
              <a:rPr lang="it-IT" dirty="0">
                <a:latin typeface="Agency FB" pitchFamily="34" charset="0"/>
                <a:cs typeface="Arabic Typesetting" pitchFamily="66" charset="-78"/>
              </a:rPr>
              <a:t>attuare il primo intervento farmacologico e rianimatorio in presenza di personale medico e infermieristico dedicato;</a:t>
            </a:r>
          </a:p>
          <a:p>
            <a:r>
              <a:rPr lang="it-IT" dirty="0">
                <a:latin typeface="Agency FB" pitchFamily="34" charset="0"/>
                <a:cs typeface="Arabic Typesetting" pitchFamily="66" charset="-78"/>
              </a:rPr>
              <a:t>Fronteggiare reazioni gravi, fino all’eventuale intervento di medici rianimatori. </a:t>
            </a:r>
          </a:p>
          <a:p>
            <a:endParaRPr lang="it-IT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9081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2192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"/>
    </mc:Choice>
    <mc:Fallback xmlns="">
      <p:transition spd="slow" advTm="75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4416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/>
          <a:stretch/>
        </p:blipFill>
        <p:spPr bwMode="auto">
          <a:xfrm>
            <a:off x="3837122" y="116632"/>
            <a:ext cx="4867275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7" y="4941169"/>
            <a:ext cx="3686175" cy="188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132397" y="603165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i="1" dirty="0">
                <a:solidFill>
                  <a:srgbClr val="FF0000"/>
                </a:solidFill>
                <a:latin typeface="Agency FB" pitchFamily="34" charset="0"/>
              </a:rPr>
              <a:t>soggetti che abbiano manifestato gravi reazioni avverse al lattice.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837122" y="6339436"/>
            <a:ext cx="5306878" cy="400110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" sz="1000" dirty="0">
                <a:latin typeface="Agency FB" pitchFamily="34" charset="0"/>
              </a:rPr>
              <a:t>Recomendaciones para la vacunación segura en niños con riesgo de padecer reacciones alérgicas</a:t>
            </a:r>
          </a:p>
          <a:p>
            <a:r>
              <a:rPr lang="es-ES" sz="1000" dirty="0">
                <a:latin typeface="Agency FB" pitchFamily="34" charset="0"/>
              </a:rPr>
              <a:t>a componentes vacunales Arch Argent Pediatr 2018;116 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4132397" y="2708920"/>
            <a:ext cx="943659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995936" y="3212976"/>
            <a:ext cx="79964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220072" y="2276872"/>
            <a:ext cx="1050687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3881354" y="3861048"/>
            <a:ext cx="834662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"/>
    </mc:Choice>
    <mc:Fallback xmlns="">
      <p:transition spd="slow" advTm="65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600" dirty="0">
                <a:latin typeface="Agency FB" pitchFamily="34" charset="0"/>
              </a:rPr>
              <a:t>Vaccinazione in ambiente protetto :</a:t>
            </a:r>
            <a:br>
              <a:rPr lang="it-IT" sz="3600" dirty="0">
                <a:latin typeface="Agency FB" pitchFamily="34" charset="0"/>
              </a:rPr>
            </a:br>
            <a:r>
              <a:rPr lang="it-IT" sz="3600" dirty="0">
                <a:latin typeface="Agency FB" pitchFamily="34" charset="0"/>
              </a:rPr>
              <a:t>controindicazioni FALSE alla vaccinazione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912" y="1628800"/>
            <a:ext cx="8229600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Anamnesi positiva famigliare per SIDS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Malattie allergiche, esclusa anafilassi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Anamnesi positiva per allergia nei famigliari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Reazioni allergiche non gravi dopo precedenti vaccini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Reazioni locali lievi o moderate (ad es. edema, dolore, rossore) dopo precedente dose;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Episodio di ipotonia-</a:t>
            </a:r>
            <a:r>
              <a:rPr lang="it-IT" sz="2000" dirty="0" err="1">
                <a:latin typeface="Agency FB" pitchFamily="34" charset="0"/>
              </a:rPr>
              <a:t>iporesponsività</a:t>
            </a:r>
            <a:r>
              <a:rPr lang="it-IT" sz="2000" dirty="0">
                <a:latin typeface="Agency FB" pitchFamily="34" charset="0"/>
              </a:rPr>
              <a:t> nelle 48 ore successive la somministrazione di una precedente dose di esavalente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Deficit selettivo </a:t>
            </a:r>
            <a:r>
              <a:rPr lang="it-IT" sz="2000" dirty="0" err="1">
                <a:latin typeface="Agency FB" pitchFamily="34" charset="0"/>
              </a:rPr>
              <a:t>IgA</a:t>
            </a:r>
            <a:r>
              <a:rPr lang="it-IT" sz="2000" dirty="0">
                <a:latin typeface="Agency FB" pitchFamily="34" charset="0"/>
              </a:rPr>
              <a:t> (escluso il vaccino  tifo orale) e </a:t>
            </a:r>
            <a:r>
              <a:rPr lang="it-IT" sz="2000" dirty="0" err="1">
                <a:latin typeface="Agency FB" pitchFamily="34" charset="0"/>
              </a:rPr>
              <a:t>IgG</a:t>
            </a:r>
            <a:r>
              <a:rPr lang="it-IT" sz="2000" dirty="0">
                <a:latin typeface="Agency FB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Malattie croniche che non abbiano specifiche controindicazioni;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Malattie neurologiche non evolutive o stabilizzate;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Agency FB" pitchFamily="34" charset="0"/>
              </a:rPr>
              <a:t>Sindrome di Down (se immunocompetente).</a:t>
            </a:r>
          </a:p>
          <a:p>
            <a:pPr>
              <a:buFont typeface="Wingdings" pitchFamily="2" charset="2"/>
              <a:buChar char="Ø"/>
            </a:pPr>
            <a:endParaRPr lang="it-IT" sz="2000" dirty="0">
              <a:latin typeface="Agency FB" pitchFamily="34" charset="0"/>
            </a:endParaRPr>
          </a:p>
        </p:txBody>
      </p:sp>
      <p:pic>
        <p:nvPicPr>
          <p:cNvPr id="2050" name="Picture 2" descr="C:\Users\NDEPAULI\Desktop\9 marzo Vaccini\imagesCAJQ31Q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2322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"/>
    </mc:Choice>
    <mc:Fallback xmlns="">
      <p:transition spd="slow" advTm="8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gency FB" pitchFamily="34" charset="0"/>
              </a:rPr>
              <a:t>Vaccinazione in Ambiente protetto: Modalità operative</a:t>
            </a:r>
            <a:br>
              <a:rPr lang="it-IT" sz="3200" dirty="0">
                <a:latin typeface="Agency FB" pitchFamily="34" charset="0"/>
              </a:rPr>
            </a:br>
            <a:endParaRPr lang="it-IT" sz="3200" dirty="0">
              <a:latin typeface="Agency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132856"/>
            <a:ext cx="3312368" cy="338437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dirty="0">
                <a:latin typeface="Agency FB" pitchFamily="34" charset="0"/>
              </a:rPr>
              <a:t>Il bambino si recherà, accompagnato dal genitore, nell’U.O. di Pediatria dell’Ospedale di Piacenza e verrà accolto dal medico del Ps Pediatrico</a:t>
            </a:r>
          </a:p>
          <a:p>
            <a:pPr marL="0" indent="0" algn="just">
              <a:buNone/>
            </a:pPr>
            <a:endParaRPr lang="it-IT" dirty="0">
              <a:latin typeface="Agency FB" pitchFamily="34" charset="0"/>
            </a:endParaRPr>
          </a:p>
          <a:p>
            <a:pPr algn="just"/>
            <a:r>
              <a:rPr lang="it-IT" dirty="0">
                <a:latin typeface="Agency FB" pitchFamily="34" charset="0"/>
              </a:rPr>
              <a:t>Verranno raccolti i dati anamnestici, effettuato l’esame obiettivo, rilevati i principali parametri vitali e raccolto il consenso informato alla vaccinazione in ambiente protetto, quindi compilata </a:t>
            </a:r>
            <a:r>
              <a:rPr lang="it-IT" b="1" i="1" dirty="0">
                <a:solidFill>
                  <a:srgbClr val="FF0000"/>
                </a:solidFill>
                <a:latin typeface="Agency FB" pitchFamily="34" charset="0"/>
              </a:rPr>
              <a:t>l’apposita scheda </a:t>
            </a:r>
            <a:r>
              <a:rPr lang="it-IT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con il dosaggio previsto per i farmaci d’emergenza</a:t>
            </a:r>
          </a:p>
          <a:p>
            <a:endParaRPr lang="it-IT" dirty="0">
              <a:latin typeface="Agency FB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"/>
          <a:stretch/>
        </p:blipFill>
        <p:spPr bwMode="auto">
          <a:xfrm>
            <a:off x="3635896" y="764704"/>
            <a:ext cx="5345435" cy="59046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30052" y="6103415"/>
            <a:ext cx="3096344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In collaborazione con:</a:t>
            </a:r>
          </a:p>
          <a:p>
            <a:pPr algn="ctr"/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 Dr A. Cella Responsabile UOS PS </a:t>
            </a:r>
            <a:r>
              <a:rPr lang="it-IT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pediatrco</a:t>
            </a:r>
            <a:endParaRPr lang="it-IT" sz="1200" b="1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</a:endParaRPr>
          </a:p>
          <a:p>
            <a:pPr algn="ctr"/>
            <a:r>
              <a:rPr lang="it-IT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Drssa</a:t>
            </a: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 M. Di Costanzo </a:t>
            </a:r>
            <a:r>
              <a:rPr lang="it-IT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Dirig</a:t>
            </a: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 Medico</a:t>
            </a:r>
          </a:p>
        </p:txBody>
      </p:sp>
    </p:spTree>
    <p:extLst>
      <p:ext uri="{BB962C8B-B14F-4D97-AF65-F5344CB8AC3E}">
        <p14:creationId xmlns:p14="http://schemas.microsoft.com/office/powerpoint/2010/main" val="21031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6"/>
    </mc:Choice>
    <mc:Fallback xmlns="">
      <p:transition advTm="88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 fontScale="62500" lnSpcReduction="20000"/>
          </a:bodyPr>
          <a:lstStyle/>
          <a:p>
            <a:r>
              <a:rPr lang="it-IT" i="1" u="sng" dirty="0">
                <a:latin typeface="Agency FB" pitchFamily="34" charset="0"/>
              </a:rPr>
              <a:t>Se indicato</a:t>
            </a:r>
            <a:r>
              <a:rPr lang="it-IT" dirty="0">
                <a:latin typeface="Agency FB" pitchFamily="34" charset="0"/>
              </a:rPr>
              <a:t>, al paziente verrà posizionato un </a:t>
            </a:r>
            <a:r>
              <a:rPr lang="it-IT" i="1" u="sng" dirty="0">
                <a:latin typeface="Agency FB" pitchFamily="34" charset="0"/>
              </a:rPr>
              <a:t>accesso venoso periferico </a:t>
            </a:r>
            <a:r>
              <a:rPr lang="it-IT" dirty="0">
                <a:latin typeface="Agency FB" pitchFamily="34" charset="0"/>
              </a:rPr>
              <a:t>per eventuali terapie farmacologiche e infusione di fluidi.</a:t>
            </a:r>
          </a:p>
          <a:p>
            <a:r>
              <a:rPr lang="it-IT" dirty="0">
                <a:latin typeface="Agency FB" pitchFamily="34" charset="0"/>
              </a:rPr>
              <a:t>Il medico vaccinatore eseguirà la </a:t>
            </a:r>
            <a:r>
              <a:rPr lang="it-IT" i="1" u="sng" dirty="0">
                <a:latin typeface="Agency FB" pitchFamily="34" charset="0"/>
              </a:rPr>
              <a:t>vaccinazione prevista</a:t>
            </a:r>
            <a:r>
              <a:rPr lang="it-IT" dirty="0">
                <a:latin typeface="Agency FB" pitchFamily="34" charset="0"/>
              </a:rPr>
              <a:t>. </a:t>
            </a:r>
          </a:p>
          <a:p>
            <a:r>
              <a:rPr lang="it-IT" dirty="0">
                <a:latin typeface="Agency FB" pitchFamily="34" charset="0"/>
              </a:rPr>
              <a:t>Il bambino verrà trattenuto in ambulatorio, in </a:t>
            </a:r>
            <a:r>
              <a:rPr lang="it-IT" i="1" u="sng" dirty="0">
                <a:latin typeface="Agency FB" pitchFamily="34" charset="0"/>
              </a:rPr>
              <a:t>stretto monitoraggio</a:t>
            </a:r>
            <a:r>
              <a:rPr lang="it-IT" dirty="0">
                <a:latin typeface="Agency FB" pitchFamily="34" charset="0"/>
              </a:rPr>
              <a:t>, per i primi 30 minuti,</a:t>
            </a:r>
          </a:p>
          <a:p>
            <a:r>
              <a:rPr lang="it-IT" dirty="0">
                <a:latin typeface="Agency FB" pitchFamily="34" charset="0"/>
              </a:rPr>
              <a:t>successivamente, in assenza di reazioni avverse, verrà spostato in sala di attesa ove completerà </a:t>
            </a:r>
            <a:r>
              <a:rPr lang="it-IT" i="1" u="sng" dirty="0">
                <a:latin typeface="Agency FB" pitchFamily="34" charset="0"/>
              </a:rPr>
              <a:t>il periodo di osservazione (120 minuti</a:t>
            </a:r>
            <a:r>
              <a:rPr lang="it-IT" dirty="0">
                <a:latin typeface="Agency FB" pitchFamily="34" charset="0"/>
              </a:rPr>
              <a:t>) con rivalutazioni seriate da parte del medico vaccinatore e dell’infermiere.</a:t>
            </a:r>
          </a:p>
          <a:p>
            <a:r>
              <a:rPr lang="it-IT" dirty="0">
                <a:latin typeface="Agency FB" pitchFamily="34" charset="0"/>
              </a:rPr>
              <a:t>Al termine di tale periodo verrà effettuata una valutazione clinica conclusiva del paziente con registrazione dei parametri vitali e, in caso di normalità il medico compilerà la </a:t>
            </a:r>
            <a:r>
              <a:rPr lang="it-IT" i="1" u="sng" dirty="0">
                <a:latin typeface="Agency FB" pitchFamily="34" charset="0"/>
              </a:rPr>
              <a:t>certificazione di avvenuta vaccinazione.</a:t>
            </a:r>
          </a:p>
          <a:p>
            <a:r>
              <a:rPr lang="it-IT" dirty="0">
                <a:latin typeface="Agency FB" pitchFamily="34" charset="0"/>
              </a:rPr>
              <a:t>Alla dimissione, il medico vaccinatore fornirà ai genitori indicazioni circa la possibilità di eventuali reazioni tardive, descrivendone le caratteristiche e raccomandando, in caso di comparsa, un immediato controllo in Pronto Soccorso pediatrico o presso il medico curante.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370763" cy="854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8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"/>
    </mc:Choice>
    <mc:Fallback xmlns="">
      <p:transition spd="slow" advTm="146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latin typeface="Agency FB" pitchFamily="34" charset="0"/>
              </a:rPr>
              <a:t>In caso di manifestazione di </a:t>
            </a:r>
            <a:r>
              <a:rPr lang="it-IT" i="1" u="sng" dirty="0">
                <a:latin typeface="Agency FB" pitchFamily="34" charset="0"/>
              </a:rPr>
              <a:t>reazioni avverse di minore entità </a:t>
            </a:r>
            <a:r>
              <a:rPr lang="it-IT" dirty="0">
                <a:latin typeface="Agency FB" pitchFamily="34" charset="0"/>
              </a:rPr>
              <a:t>(reazioni locali nel punto di inoculo, irrequietezza o irritabilità del bambino) potrà essere valutata la necessità di un prolungamento del periodo di osservazione.</a:t>
            </a:r>
          </a:p>
          <a:p>
            <a:r>
              <a:rPr lang="it-IT" dirty="0">
                <a:latin typeface="Agency FB" pitchFamily="34" charset="0"/>
              </a:rPr>
              <a:t>Nel caso di comparsa di </a:t>
            </a:r>
            <a:r>
              <a:rPr lang="it-IT" i="1" u="sng" dirty="0">
                <a:latin typeface="Agency FB" pitchFamily="34" charset="0"/>
              </a:rPr>
              <a:t>gravi reazioni avverse </a:t>
            </a:r>
            <a:r>
              <a:rPr lang="it-IT" dirty="0">
                <a:latin typeface="Agency FB" pitchFamily="34" charset="0"/>
              </a:rPr>
              <a:t>alla vaccinazione, di tipo anafilattico, il bambino verrà tempestivamente e adeguatamente trattato eventualmente con l’aiuto dell’anestesista-rianimatore, successivamente seguirà un periodo di </a:t>
            </a:r>
            <a:r>
              <a:rPr lang="it-IT" i="1" u="sng" dirty="0">
                <a:latin typeface="Agency FB" pitchFamily="34" charset="0"/>
              </a:rPr>
              <a:t>osservazione breve intensiva </a:t>
            </a:r>
            <a:r>
              <a:rPr lang="it-IT" dirty="0">
                <a:latin typeface="Agency FB" pitchFamily="34" charset="0"/>
              </a:rPr>
              <a:t>(</a:t>
            </a:r>
            <a:r>
              <a:rPr lang="it-IT" i="1" u="sng" dirty="0">
                <a:latin typeface="Agency FB" pitchFamily="34" charset="0"/>
              </a:rPr>
              <a:t>OBI </a:t>
            </a:r>
            <a:r>
              <a:rPr lang="it-IT" dirty="0">
                <a:latin typeface="Agency FB" pitchFamily="34" charset="0"/>
              </a:rPr>
              <a:t>) presso i locali dell’Area pediatrica del Pronto Soccorso, di durata variabile in base al tipo di       reazione avversa presentata (12-24 ore) con </a:t>
            </a:r>
            <a:r>
              <a:rPr lang="it-IT" i="1" u="sng" dirty="0">
                <a:latin typeface="Agency FB" pitchFamily="34" charset="0"/>
              </a:rPr>
              <a:t>registrazione delle reazioni avverse gravi </a:t>
            </a:r>
          </a:p>
          <a:p>
            <a:pPr marL="0" indent="0">
              <a:buNone/>
            </a:pPr>
            <a:endParaRPr lang="it-IT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4072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80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6909" y="1586203"/>
            <a:ext cx="7992888" cy="3600400"/>
          </a:xfrm>
        </p:spPr>
        <p:txBody>
          <a:bodyPr>
            <a:normAutofit/>
          </a:bodyPr>
          <a:lstStyle/>
          <a:p>
            <a:r>
              <a:rPr lang="it-IT" dirty="0">
                <a:latin typeface="Agency FB" pitchFamily="34" charset="0"/>
              </a:rPr>
              <a:t>Questo percorso realizza condizioni di maggiore sicurezza per il bambino a rischio di anafilassi, maggiore tranquillità per la famiglia, che si avvicina alla vaccinazione in modo più sereno e favorevole, nell’ottica di </a:t>
            </a:r>
            <a:r>
              <a:rPr lang="it-IT" i="1" u="sng" dirty="0">
                <a:latin typeface="Agency FB" pitchFamily="34" charset="0"/>
              </a:rPr>
              <a:t>una sempre più proficua attività di collaborazione tra l’Ospedale, la Pediatria di libera scelta e la Pediatria di Comunità.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609"/>
            <a:ext cx="74072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J:\9 marzo Vaccini\imagesCAA2TW3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79" y="4869160"/>
            <a:ext cx="20882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:\9 marzo Vaccini\imagesCADSENF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1304925" cy="4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5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103948" y="1750862"/>
            <a:ext cx="3347864" cy="1656184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gency FB" pitchFamily="34" charset="0"/>
              </a:rPr>
              <a:t>I vaccini antiinfluenzali disponibili in Europa hanno un contenuto di </a:t>
            </a:r>
            <a:r>
              <a:rPr lang="it-IT" dirty="0" err="1">
                <a:solidFill>
                  <a:schemeClr val="tx1"/>
                </a:solidFill>
                <a:latin typeface="Agency FB" pitchFamily="34" charset="0"/>
              </a:rPr>
              <a:t>ovoalbumina</a:t>
            </a:r>
            <a:r>
              <a:rPr lang="it-IT" dirty="0">
                <a:solidFill>
                  <a:schemeClr val="tx1"/>
                </a:solidFill>
                <a:latin typeface="Agency FB" pitchFamily="34" charset="0"/>
              </a:rPr>
              <a:t> nettamente basso ( 0.01 -0,2 microgrammi/dl)</a:t>
            </a:r>
          </a:p>
        </p:txBody>
      </p:sp>
      <p:sp>
        <p:nvSpPr>
          <p:cNvPr id="6" name="Rettangolo 5"/>
          <p:cNvSpPr/>
          <p:nvPr/>
        </p:nvSpPr>
        <p:spPr>
          <a:xfrm>
            <a:off x="971600" y="188640"/>
            <a:ext cx="62646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Agency FB" pitchFamily="34" charset="0"/>
              </a:rPr>
              <a:t>Allergia all’uovo e vaccinazione anti-influenzale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2" y="1527236"/>
            <a:ext cx="3779837" cy="2103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2" y="928783"/>
            <a:ext cx="32670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3" y="3717032"/>
            <a:ext cx="4418208" cy="20387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11461" y="1340768"/>
            <a:ext cx="1368152" cy="160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gency FB" pitchFamily="34" charset="0"/>
              </a:rPr>
              <a:t>2017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3793" y="5755814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gency FB" pitchFamily="34" charset="0"/>
              </a:rPr>
              <a:t>All children </a:t>
            </a:r>
            <a:r>
              <a:rPr lang="en-US" b="1" i="1" u="sng" dirty="0">
                <a:latin typeface="Agency FB" pitchFamily="34" charset="0"/>
              </a:rPr>
              <a:t>with egg allergy of any severity </a:t>
            </a:r>
            <a:r>
              <a:rPr lang="en-US" dirty="0">
                <a:latin typeface="Agency FB" pitchFamily="34" charset="0"/>
              </a:rPr>
              <a:t>can receive either an IIV or LAIV without any additional precautions beyond those recommended for any vaccine</a:t>
            </a:r>
            <a:endParaRPr lang="it-IT" dirty="0">
              <a:latin typeface="Agency FB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725793" y="4290770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gency FB" pitchFamily="34" charset="0"/>
              </a:rPr>
              <a:t>The AAP/COID guidelines now state the following :</a:t>
            </a:r>
          </a:p>
          <a:p>
            <a:r>
              <a:rPr lang="en-US" sz="1100" dirty="0">
                <a:latin typeface="Agency FB" pitchFamily="34" charset="0"/>
              </a:rPr>
              <a:t>• “Special precautions for egg-allergic recipients of IIV are not warranted,</a:t>
            </a:r>
          </a:p>
          <a:p>
            <a:r>
              <a:rPr lang="en-US" sz="1100" dirty="0">
                <a:latin typeface="Agency FB" pitchFamily="34" charset="0"/>
              </a:rPr>
              <a:t>because the rate of anaphylaxis after IIV administration is no greater in egg-allergic than in non–egg-allergic recipients or from other universally recommended vaccines.”</a:t>
            </a:r>
          </a:p>
          <a:p>
            <a:r>
              <a:rPr lang="en-US" sz="1100" dirty="0">
                <a:latin typeface="Agency FB" pitchFamily="34" charset="0"/>
              </a:rPr>
              <a:t>• “Standard vaccination practice for all vaccines in children should include the ability to respond to rare acute hypersensitivity reactions”</a:t>
            </a:r>
          </a:p>
        </p:txBody>
      </p:sp>
    </p:spTree>
    <p:extLst>
      <p:ext uri="{BB962C8B-B14F-4D97-AF65-F5344CB8AC3E}">
        <p14:creationId xmlns:p14="http://schemas.microsoft.com/office/powerpoint/2010/main" val="160672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7" t="26894" r="4905" b="20423"/>
          <a:stretch/>
        </p:blipFill>
        <p:spPr bwMode="auto">
          <a:xfrm>
            <a:off x="3491880" y="6048104"/>
            <a:ext cx="3503629" cy="629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 contourW="25400">
            <a:extrusionClr>
              <a:schemeClr val="tx2">
                <a:lumMod val="40000"/>
                <a:lumOff val="6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150407"/>
            <a:ext cx="65167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gency FB" pitchFamily="34" charset="0"/>
              </a:rPr>
              <a:t>Allergia all’uovo e vaccinazione MMR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" y="5984097"/>
            <a:ext cx="3267075" cy="757782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8" y="4725144"/>
            <a:ext cx="68278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" y="2100889"/>
            <a:ext cx="8829675" cy="24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9739"/>
            <a:ext cx="4791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3" y="260648"/>
            <a:ext cx="8035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64" y="2564904"/>
            <a:ext cx="2180168" cy="108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J:\9 marzo Vaccini\immagini\istolog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437495" y="4077072"/>
            <a:ext cx="5760640" cy="2780928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gency FB" pitchFamily="34" charset="0"/>
              </a:rPr>
              <a:t>Grazie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6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11" y="0"/>
            <a:ext cx="8712968" cy="114300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gency FB" pitchFamily="34" charset="0"/>
              </a:rPr>
              <a:t>IPERSENSIBILITA’ E VACCINI: COSA è UTILE SAPERE E SAPER FARE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2664296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gency FB" pitchFamily="34" charset="0"/>
              </a:rPr>
              <a:t>Le reazioni di ipersensibilità ai vaccini sono rare, il rischio di anafilassi in seguito a vaccinazione è pari a </a:t>
            </a:r>
            <a:r>
              <a:rPr lang="it-IT" sz="2400" b="1" i="1" u="sng" dirty="0">
                <a:solidFill>
                  <a:srgbClr val="FF0000"/>
                </a:solidFill>
                <a:latin typeface="Agency FB" pitchFamily="34" charset="0"/>
              </a:rPr>
              <a:t>1,31 per milione di dosi di vaccino.</a:t>
            </a:r>
          </a:p>
          <a:p>
            <a:r>
              <a:rPr lang="it-IT" sz="2400" dirty="0">
                <a:latin typeface="Agency FB" pitchFamily="34" charset="0"/>
              </a:rPr>
              <a:t>Non sono state segnalate reazioni da ipersensibilità fatale dovute a vaccino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63543" y="6093296"/>
            <a:ext cx="3380457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Risk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of </a:t>
            </a:r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anaphilaxis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after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vaccination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in </a:t>
            </a:r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children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and </a:t>
            </a:r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adult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</a:t>
            </a:r>
          </a:p>
          <a:p>
            <a:pPr algn="ctr"/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McNeil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et al, J </a:t>
            </a:r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Allergy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Clin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it-IT" sz="1200" dirty="0" err="1">
                <a:solidFill>
                  <a:srgbClr val="FFFF00"/>
                </a:solidFill>
                <a:latin typeface="Agency FB" pitchFamily="34" charset="0"/>
              </a:rPr>
              <a:t>Immunol</a:t>
            </a:r>
            <a:r>
              <a:rPr lang="it-IT" sz="1200" dirty="0">
                <a:solidFill>
                  <a:srgbClr val="FFFF00"/>
                </a:solidFill>
                <a:latin typeface="Agency FB" pitchFamily="34" charset="0"/>
              </a:rPr>
              <a:t> 2015 </a:t>
            </a:r>
          </a:p>
        </p:txBody>
      </p:sp>
      <p:pic>
        <p:nvPicPr>
          <p:cNvPr id="3074" name="Picture 2" descr="C:\Users\NDEPAULI\Desktop\Vaccini_falsi_mi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187624"/>
            <a:ext cx="4143870" cy="46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"/>
    </mc:Choice>
    <mc:Fallback xmlns="">
      <p:transition spd="slow" advTm="13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052736"/>
            <a:ext cx="3724275" cy="294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91657" y="116632"/>
            <a:ext cx="79928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err="1">
                <a:latin typeface="Agency FB" pitchFamily="34" charset="0"/>
              </a:rPr>
              <a:t>Review</a:t>
            </a:r>
            <a:r>
              <a:rPr lang="it-IT" u="sng" dirty="0">
                <a:latin typeface="Agency FB" pitchFamily="34" charset="0"/>
              </a:rPr>
              <a:t> </a:t>
            </a:r>
            <a:r>
              <a:rPr lang="it-IT" u="sng" dirty="0" err="1">
                <a:latin typeface="Agency FB" pitchFamily="34" charset="0"/>
              </a:rPr>
              <a:t>Article</a:t>
            </a:r>
            <a:endParaRPr lang="it-IT" u="sng" dirty="0">
              <a:latin typeface="Agency FB" pitchFamily="34" charset="0"/>
            </a:endParaRPr>
          </a:p>
          <a:p>
            <a:pPr algn="ctr"/>
            <a:r>
              <a:rPr lang="it-IT" dirty="0" err="1">
                <a:latin typeface="Agency FB" pitchFamily="34" charset="0"/>
              </a:rPr>
              <a:t>Vaccination</a:t>
            </a:r>
            <a:r>
              <a:rPr lang="it-IT" dirty="0">
                <a:latin typeface="Agency FB" pitchFamily="34" charset="0"/>
              </a:rPr>
              <a:t> and </a:t>
            </a:r>
            <a:r>
              <a:rPr lang="it-IT" dirty="0" err="1">
                <a:latin typeface="Agency FB" pitchFamily="34" charset="0"/>
              </a:rPr>
              <a:t>allergy</a:t>
            </a:r>
            <a:r>
              <a:rPr lang="it-IT" dirty="0">
                <a:latin typeface="Agency FB" pitchFamily="34" charset="0"/>
              </a:rPr>
              <a:t>: EAACI position </a:t>
            </a:r>
            <a:r>
              <a:rPr lang="it-IT" dirty="0" err="1">
                <a:latin typeface="Agency FB" pitchFamily="34" charset="0"/>
              </a:rPr>
              <a:t>paper</a:t>
            </a:r>
            <a:r>
              <a:rPr lang="it-IT" dirty="0">
                <a:latin typeface="Agency FB" pitchFamily="34" charset="0"/>
              </a:rPr>
              <a:t>, </a:t>
            </a:r>
            <a:r>
              <a:rPr lang="it-IT" dirty="0" err="1">
                <a:latin typeface="Agency FB" pitchFamily="34" charset="0"/>
              </a:rPr>
              <a:t>practical</a:t>
            </a:r>
            <a:r>
              <a:rPr lang="it-IT" dirty="0">
                <a:latin typeface="Agency FB" pitchFamily="34" charset="0"/>
              </a:rPr>
              <a:t> </a:t>
            </a:r>
            <a:r>
              <a:rPr lang="it-IT" dirty="0" err="1">
                <a:latin typeface="Agency FB" pitchFamily="34" charset="0"/>
              </a:rPr>
              <a:t>aspects</a:t>
            </a:r>
            <a:endParaRPr lang="it-IT" dirty="0">
              <a:latin typeface="Agency FB" pitchFamily="34" charset="0"/>
            </a:endParaRPr>
          </a:p>
          <a:p>
            <a:pPr algn="ctr"/>
            <a:r>
              <a:rPr lang="it-IT" dirty="0">
                <a:latin typeface="Agency FB" pitchFamily="34" charset="0"/>
              </a:rPr>
              <a:t>L. </a:t>
            </a:r>
            <a:r>
              <a:rPr lang="it-IT" dirty="0" err="1">
                <a:latin typeface="Agency FB" pitchFamily="34" charset="0"/>
              </a:rPr>
              <a:t>Nilsson</a:t>
            </a:r>
            <a:r>
              <a:rPr lang="it-IT" dirty="0">
                <a:latin typeface="Agency FB" pitchFamily="34" charset="0"/>
              </a:rPr>
              <a:t>  et al </a:t>
            </a:r>
            <a:r>
              <a:rPr lang="it-IT" dirty="0" err="1">
                <a:latin typeface="Agency FB" pitchFamily="34" charset="0"/>
              </a:rPr>
              <a:t>July</a:t>
            </a:r>
            <a:r>
              <a:rPr lang="it-IT" dirty="0">
                <a:latin typeface="Agency FB" pitchFamily="34" charset="0"/>
              </a:rPr>
              <a:t> 2017 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79512" y="4293096"/>
            <a:ext cx="36263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611560" y="6093295"/>
            <a:ext cx="2880320" cy="7513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it-IT" sz="1600" dirty="0">
                <a:solidFill>
                  <a:srgbClr val="FF0000"/>
                </a:solidFill>
                <a:latin typeface="Agency FB" pitchFamily="34" charset="0"/>
                <a:cs typeface="Angsana New" pitchFamily="18" charset="-34"/>
              </a:rPr>
              <a:t>Tali reazioni non richiedono indagini allergologiche o di altra natura</a:t>
            </a:r>
            <a:r>
              <a:rPr lang="it-IT" sz="1600" dirty="0">
                <a:solidFill>
                  <a:schemeClr val="bg1"/>
                </a:solidFill>
                <a:latin typeface="Agency FB" pitchFamily="34" charset="0"/>
              </a:rPr>
              <a:t>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54" y="4365104"/>
            <a:ext cx="5086634" cy="249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868144" y="1772816"/>
            <a:ext cx="2934685" cy="2031325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gency FB" pitchFamily="34" charset="0"/>
              </a:rPr>
              <a:t>We recommend </a:t>
            </a:r>
            <a:r>
              <a:rPr lang="en-US" sz="1400" b="1" i="1" dirty="0">
                <a:latin typeface="Agency FB" pitchFamily="34" charset="0"/>
              </a:rPr>
              <a:t>serum mast cell </a:t>
            </a:r>
            <a:r>
              <a:rPr lang="en-US" sz="1400" b="1" i="1" dirty="0" err="1">
                <a:latin typeface="Agency FB" pitchFamily="34" charset="0"/>
              </a:rPr>
              <a:t>tryptase</a:t>
            </a:r>
            <a:r>
              <a:rPr lang="en-US" sz="1400" b="1" i="1" dirty="0">
                <a:latin typeface="Agency FB" pitchFamily="34" charset="0"/>
              </a:rPr>
              <a:t> </a:t>
            </a:r>
            <a:r>
              <a:rPr lang="en-US" sz="1400" dirty="0">
                <a:latin typeface="Agency FB" pitchFamily="34" charset="0"/>
              </a:rPr>
              <a:t>level determined within 2 hours after a systemic vaccine reaction, as</a:t>
            </a:r>
          </a:p>
          <a:p>
            <a:pPr algn="ctr"/>
            <a:r>
              <a:rPr lang="en-US" sz="1400" dirty="0">
                <a:latin typeface="Agency FB" pitchFamily="34" charset="0"/>
              </a:rPr>
              <a:t>well as serum baseline </a:t>
            </a:r>
            <a:r>
              <a:rPr lang="en-US" sz="1400" dirty="0" err="1">
                <a:latin typeface="Agency FB" pitchFamily="34" charset="0"/>
              </a:rPr>
              <a:t>tryptase</a:t>
            </a:r>
            <a:r>
              <a:rPr lang="en-US" sz="1400" dirty="0">
                <a:latin typeface="Agency FB" pitchFamily="34" charset="0"/>
              </a:rPr>
              <a:t> evaluated at least 48 hours afterward.</a:t>
            </a:r>
          </a:p>
          <a:p>
            <a:pPr algn="ctr"/>
            <a:r>
              <a:rPr lang="en-US" sz="1400" dirty="0">
                <a:latin typeface="Agency FB" pitchFamily="34" charset="0"/>
              </a:rPr>
              <a:t>A significant increase in MCT level from baseline is a strong indicator</a:t>
            </a:r>
          </a:p>
          <a:p>
            <a:pPr algn="ctr"/>
            <a:r>
              <a:rPr lang="en-US" sz="1400" dirty="0">
                <a:latin typeface="Agency FB" pitchFamily="34" charset="0"/>
              </a:rPr>
              <a:t>of a systemic mast cell-mediated</a:t>
            </a:r>
          </a:p>
          <a:p>
            <a:pPr algn="ctr"/>
            <a:r>
              <a:rPr lang="en-US" sz="1400" dirty="0">
                <a:latin typeface="Agency FB" pitchFamily="34" charset="0"/>
              </a:rPr>
              <a:t>hypersensitivity reaction.</a:t>
            </a:r>
            <a:endParaRPr lang="it-IT" sz="1400" dirty="0">
              <a:latin typeface="Agency FB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0968" y="3996531"/>
            <a:ext cx="4338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gency FB" pitchFamily="34" charset="0"/>
              </a:rPr>
              <a:t>Fondamentale è porre DD nell’ambito delle reazioni immediate dopo vaccinazione con altri sintomi/quadri clinici quali: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Agency FB" pitchFamily="34" charset="0"/>
              </a:rPr>
              <a:t>Spasmi affettivi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Agency FB" pitchFamily="34" charset="0"/>
              </a:rPr>
              <a:t>Crisi di ansia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solidFill>
                  <a:srgbClr val="FF0000"/>
                </a:solidFill>
                <a:latin typeface="Agency FB" pitchFamily="34" charset="0"/>
              </a:rPr>
              <a:t>Reazione vaso vagale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Agency FB" pitchFamily="34" charset="0"/>
              </a:rPr>
              <a:t>Ipotonia- </a:t>
            </a:r>
            <a:r>
              <a:rPr lang="it-IT" dirty="0" err="1">
                <a:latin typeface="Agency FB" pitchFamily="34" charset="0"/>
              </a:rPr>
              <a:t>iporesponsività</a:t>
            </a:r>
            <a:endParaRPr lang="it-IT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"/>
    </mc:Choice>
    <mc:Fallback xmlns="">
      <p:transition spd="slow" advTm="14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5161500" cy="575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" y="188640"/>
            <a:ext cx="3779912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0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"/>
    </mc:Choice>
    <mc:Fallback xmlns="">
      <p:transition spd="slow" advTm="11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-24422"/>
            <a:ext cx="8229600" cy="836712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gency FB" pitchFamily="34" charset="0"/>
              </a:rPr>
              <a:t>IPERSENSIBILITA’ E VACCINI: COSA è UTILE SAPERE E SAPER FARE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54045" y="1832520"/>
            <a:ext cx="8229600" cy="4664249"/>
          </a:xfrm>
        </p:spPr>
        <p:txBody>
          <a:bodyPr/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>
                <a:latin typeface="Agency FB" pitchFamily="34" charset="0"/>
              </a:rPr>
              <a:t>                 Le reazioni da ipersensibilità ai vaccini possono essere </a:t>
            </a:r>
          </a:p>
          <a:p>
            <a:pPr marL="0" indent="0">
              <a:buNone/>
            </a:pPr>
            <a:r>
              <a:rPr lang="it-IT" sz="2000" i="1" dirty="0">
                <a:solidFill>
                  <a:srgbClr val="FFC000"/>
                </a:solidFill>
                <a:latin typeface="Agency FB" pitchFamily="34" charset="0"/>
              </a:rPr>
              <a:t>di tipo immediato ( </a:t>
            </a:r>
            <a:r>
              <a:rPr lang="it-IT" sz="2000" i="1" dirty="0" err="1">
                <a:solidFill>
                  <a:srgbClr val="FFC000"/>
                </a:solidFill>
                <a:latin typeface="Agency FB" pitchFamily="34" charset="0"/>
              </a:rPr>
              <a:t>IgE</a:t>
            </a:r>
            <a:r>
              <a:rPr lang="it-IT" sz="2000" i="1" dirty="0">
                <a:solidFill>
                  <a:srgbClr val="FFC000"/>
                </a:solidFill>
                <a:latin typeface="Agency FB" pitchFamily="34" charset="0"/>
              </a:rPr>
              <a:t> mediate) </a:t>
            </a:r>
            <a:r>
              <a:rPr lang="it-IT" sz="2400" i="1" dirty="0">
                <a:solidFill>
                  <a:srgbClr val="FFC000"/>
                </a:solidFill>
                <a:latin typeface="Agency FB" pitchFamily="34" charset="0"/>
              </a:rPr>
              <a:t>                          </a:t>
            </a:r>
            <a:r>
              <a:rPr lang="it-IT" sz="2000" i="1" dirty="0">
                <a:solidFill>
                  <a:srgbClr val="FFC000"/>
                </a:solidFill>
                <a:latin typeface="Agency FB" pitchFamily="34" charset="0"/>
              </a:rPr>
              <a:t>di tipo ritardato (</a:t>
            </a:r>
            <a:r>
              <a:rPr lang="it-IT" sz="1600" i="1" dirty="0">
                <a:solidFill>
                  <a:srgbClr val="FFC000"/>
                </a:solidFill>
                <a:latin typeface="Agency FB" pitchFamily="34" charset="0"/>
              </a:rPr>
              <a:t>adiuvanti conservanti antimicrobici)</a:t>
            </a:r>
            <a:endParaRPr lang="it-IT" sz="1600" dirty="0">
              <a:latin typeface="Agency FB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95936" y="32849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gency FB" pitchFamily="34" charset="0"/>
              </a:rPr>
              <a:t>Reazione di Ipersensibilità di tipo ritardato grave, sono  eventi rarissimi come le dermatiti bollose (</a:t>
            </a:r>
            <a:r>
              <a:rPr lang="it-IT" dirty="0" err="1">
                <a:latin typeface="Agency FB" pitchFamily="34" charset="0"/>
              </a:rPr>
              <a:t>steven</a:t>
            </a:r>
            <a:r>
              <a:rPr lang="it-IT" dirty="0">
                <a:latin typeface="Agency FB" pitchFamily="34" charset="0"/>
              </a:rPr>
              <a:t> </a:t>
            </a:r>
            <a:r>
              <a:rPr lang="it-IT" dirty="0" err="1">
                <a:latin typeface="Agency FB" pitchFamily="34" charset="0"/>
              </a:rPr>
              <a:t>jhonson</a:t>
            </a:r>
            <a:r>
              <a:rPr lang="it-IT" dirty="0">
                <a:latin typeface="Agency FB" pitchFamily="34" charset="0"/>
              </a:rPr>
              <a:t>, </a:t>
            </a:r>
            <a:r>
              <a:rPr lang="it-IT" dirty="0" err="1">
                <a:latin typeface="Agency FB" pitchFamily="34" charset="0"/>
              </a:rPr>
              <a:t>necrolisi</a:t>
            </a:r>
            <a:r>
              <a:rPr lang="it-IT" dirty="0">
                <a:latin typeface="Agency FB" pitchFamily="34" charset="0"/>
              </a:rPr>
              <a:t> epidermica tossica): è controindicata la prosecuzione della vaccinazione. </a:t>
            </a:r>
          </a:p>
          <a:p>
            <a:r>
              <a:rPr lang="it-IT" dirty="0">
                <a:latin typeface="Agency FB" pitchFamily="34" charset="0"/>
              </a:rPr>
              <a:t>Quelle di tipo lieve: esantema maculo papulare o reazioni locali che si manifestano con dolore  desquamazione cutanea, noduli persistenti e pruriginosi nelle sede di inoculo o granulomi, entro 48-72 ore dalla vaccinazione, Non controindicano la prosecuzione delle vaccinazioni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2124075" cy="157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179512" y="3140969"/>
            <a:ext cx="122413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194985" y="3140968"/>
            <a:ext cx="1132938" cy="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62587" y="6275057"/>
            <a:ext cx="3240360" cy="5292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>
                <a:latin typeface="Agency FB" pitchFamily="34" charset="0"/>
              </a:rPr>
              <a:t>We</a:t>
            </a:r>
            <a:r>
              <a:rPr lang="it-IT" sz="1200" dirty="0">
                <a:latin typeface="Agency FB" pitchFamily="34" charset="0"/>
              </a:rPr>
              <a:t> </a:t>
            </a:r>
            <a:r>
              <a:rPr lang="it-IT" sz="1200" dirty="0" err="1">
                <a:latin typeface="Agency FB" pitchFamily="34" charset="0"/>
              </a:rPr>
              <a:t>people</a:t>
            </a:r>
            <a:r>
              <a:rPr lang="it-IT" sz="1200" dirty="0">
                <a:latin typeface="Agency FB" pitchFamily="34" charset="0"/>
              </a:rPr>
              <a:t>, il magazine della rete pediatrica toscana n.3-2017</a:t>
            </a:r>
          </a:p>
          <a:p>
            <a:pPr algn="ctr"/>
            <a:r>
              <a:rPr lang="it-IT" sz="1200" dirty="0">
                <a:latin typeface="Agency FB" pitchFamily="34" charset="0"/>
              </a:rPr>
              <a:t>R. Bernardini, P. </a:t>
            </a:r>
            <a:r>
              <a:rPr lang="it-IT" sz="1200" dirty="0" err="1">
                <a:latin typeface="Agency FB" pitchFamily="34" charset="0"/>
              </a:rPr>
              <a:t>Filidei</a:t>
            </a:r>
            <a:endParaRPr lang="it-IT" sz="1200" dirty="0">
              <a:latin typeface="Agency FB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489" y="3344788"/>
            <a:ext cx="3635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gency FB" pitchFamily="34" charset="0"/>
              </a:rPr>
              <a:t>1) Sintomi cutanei: eritema, prurito, edema, angioedema del volto e della bocca, orticaria</a:t>
            </a:r>
          </a:p>
          <a:p>
            <a:r>
              <a:rPr lang="it-IT" dirty="0">
                <a:latin typeface="Agency FB" pitchFamily="34" charset="0"/>
              </a:rPr>
              <a:t>2) Sintomi respiratori: congestione nasale, starnuti, stridore, difficolta a respirare, dispnea con respiro sibilante</a:t>
            </a:r>
          </a:p>
          <a:p>
            <a:r>
              <a:rPr lang="it-IT" dirty="0">
                <a:latin typeface="Agency FB" pitchFamily="34" charset="0"/>
              </a:rPr>
              <a:t>3) Sintomi cardiovascolari: tachicardia, ipotensione grave fino allo stato di shock</a:t>
            </a:r>
          </a:p>
          <a:p>
            <a:r>
              <a:rPr lang="it-IT" dirty="0">
                <a:latin typeface="Agency FB" pitchFamily="34" charset="0"/>
              </a:rPr>
              <a:t>4) Sintomi intestinali: nausea, vomito, diarrea,</a:t>
            </a:r>
          </a:p>
          <a:p>
            <a:r>
              <a:rPr lang="it-IT" dirty="0">
                <a:latin typeface="Agency FB" pitchFamily="34" charset="0"/>
              </a:rPr>
              <a:t>crampi addominali</a:t>
            </a:r>
          </a:p>
          <a:p>
            <a:r>
              <a:rPr lang="it-IT" dirty="0">
                <a:latin typeface="Agency FB" pitchFamily="34" charset="0"/>
              </a:rPr>
              <a:t>5) Anafilassi</a:t>
            </a:r>
          </a:p>
        </p:txBody>
      </p:sp>
      <p:sp>
        <p:nvSpPr>
          <p:cNvPr id="8" name="Rettangolo 7"/>
          <p:cNvSpPr/>
          <p:nvPr/>
        </p:nvSpPr>
        <p:spPr>
          <a:xfrm>
            <a:off x="4985281" y="6185339"/>
            <a:ext cx="3168352" cy="5760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latin typeface="Agency FB" pitchFamily="34" charset="0"/>
              </a:rPr>
              <a:t>La vaccinazione del bambino allergico a sostanze contenute nei vaccini RIAP uno 2016 33-41</a:t>
            </a:r>
          </a:p>
        </p:txBody>
      </p:sp>
    </p:spTree>
    <p:extLst>
      <p:ext uri="{BB962C8B-B14F-4D97-AF65-F5344CB8AC3E}">
        <p14:creationId xmlns:p14="http://schemas.microsoft.com/office/powerpoint/2010/main" val="35893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"/>
    </mc:Choice>
    <mc:Fallback xmlns="">
      <p:transition spd="slow" advTm="64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9AFF00"/>
                </a:solidFill>
                <a:latin typeface="Agency FB" pitchFamily="34" charset="0"/>
              </a:rPr>
              <a:t>CONTROINDICAZIONI VERE ALLA VACCINAZIONE</a:t>
            </a:r>
            <a:br>
              <a:rPr lang="it-IT" sz="3200" b="1" dirty="0">
                <a:solidFill>
                  <a:srgbClr val="9AFF00"/>
                </a:solidFill>
                <a:latin typeface="Agency FB" pitchFamily="34" charset="0"/>
              </a:rPr>
            </a:br>
            <a:endParaRPr lang="it-IT" sz="3200" dirty="0">
              <a:latin typeface="Agency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Agency FB" pitchFamily="34" charset="0"/>
              </a:rPr>
              <a:t>Controindicazioni assolute alla somministrazione di un particolare vaccino per reazioni allergiche gravi (anafilassi) sono:</a:t>
            </a:r>
          </a:p>
          <a:p>
            <a:pPr>
              <a:buFont typeface="Wingdings" pitchFamily="2" charset="2"/>
              <a:buChar char="ü"/>
            </a:pPr>
            <a:r>
              <a:rPr lang="it-IT" sz="2300" dirty="0">
                <a:solidFill>
                  <a:srgbClr val="000000"/>
                </a:solidFill>
                <a:latin typeface="Agency FB" pitchFamily="34" charset="0"/>
              </a:rPr>
              <a:t>reazione allergica grave (anafilassi) dopo la somministrazione di una precedente dose del vaccino;</a:t>
            </a:r>
          </a:p>
          <a:p>
            <a:pPr>
              <a:buFont typeface="Wingdings" pitchFamily="2" charset="2"/>
              <a:buChar char="ü"/>
            </a:pPr>
            <a:r>
              <a:rPr lang="it-IT" sz="2300" dirty="0">
                <a:solidFill>
                  <a:srgbClr val="000000"/>
                </a:solidFill>
                <a:latin typeface="Agency FB" pitchFamily="34" charset="0"/>
              </a:rPr>
              <a:t>reazione allergica grave (anafilassi) a un componente del vaccino (antibiotici, gelatina, antimicrobici)</a:t>
            </a:r>
          </a:p>
          <a:p>
            <a:pPr marL="0" indent="0">
              <a:buNone/>
            </a:pPr>
            <a:r>
              <a:rPr lang="it-IT" sz="2300" dirty="0">
                <a:solidFill>
                  <a:srgbClr val="000000"/>
                </a:solidFill>
                <a:latin typeface="Agency FB" pitchFamily="34" charset="0"/>
              </a:rPr>
              <a:t>In tali casi dovrà essere programmata una consulenza allergologica presso il centro di riferimento di II livello, al fine di determinare quale sia stata la componente che ha causato la reazione e completare il restante ciclo vaccinale in sicurezza.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000000"/>
                </a:solidFill>
                <a:latin typeface="Agency FB" pitchFamily="34" charset="0"/>
              </a:rPr>
              <a:t>Tutti gli altri vaccini potranno essere eseguiti in ambiente protetto.</a:t>
            </a:r>
            <a:endParaRPr lang="it-IT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"/>
    </mc:Choice>
    <mc:Fallback xmlns="">
      <p:transition spd="slow" advTm="6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0"/>
            <a:ext cx="6717432" cy="496161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it-IT" sz="2400" b="1" dirty="0">
                <a:latin typeface="Agency FB" pitchFamily="34" charset="0"/>
              </a:rPr>
              <a:t>CONTROINDICAZIONI VERE ALLA VACCINAZIONE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" y="2386411"/>
            <a:ext cx="5400600" cy="438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2" y="458490"/>
            <a:ext cx="3707904" cy="196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436096" y="6336314"/>
            <a:ext cx="3600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i="1" dirty="0"/>
              <a:t>Come riconoscere le reazioni di ipersensibilità ai vaccini e proseguire le vaccinazioni RIAP 4-2016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7504" y="2276872"/>
            <a:ext cx="46085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Vaccination and allergy :EAACI position paper, practical aspect  </a:t>
            </a:r>
            <a:r>
              <a:rPr lang="en-US" sz="800" i="1" dirty="0" err="1"/>
              <a:t>Pediatr</a:t>
            </a:r>
            <a:r>
              <a:rPr lang="en-US" sz="800" i="1" dirty="0"/>
              <a:t>  Allergy </a:t>
            </a:r>
            <a:r>
              <a:rPr lang="en-US" sz="800" i="1" dirty="0" err="1"/>
              <a:t>Immunol</a:t>
            </a:r>
            <a:r>
              <a:rPr lang="en-US" sz="800" i="1" dirty="0"/>
              <a:t> 2017; 28: 628-640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3833664" y="1133835"/>
            <a:ext cx="9006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989522" y="3036159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995936" y="3645024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995936" y="4149080"/>
            <a:ext cx="79208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995936" y="4941168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062534" y="548680"/>
            <a:ext cx="3600400" cy="18409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B0F0"/>
                </a:solidFill>
                <a:latin typeface="Agency FB" pitchFamily="34" charset="0"/>
              </a:rPr>
              <a:t>In caso di </a:t>
            </a:r>
            <a:r>
              <a:rPr lang="it-IT" b="1" i="1" dirty="0">
                <a:solidFill>
                  <a:srgbClr val="00B0F0"/>
                </a:solidFill>
                <a:latin typeface="Agency FB" pitchFamily="34" charset="0"/>
              </a:rPr>
              <a:t>grave reazione immediata </a:t>
            </a:r>
            <a:r>
              <a:rPr lang="it-IT" dirty="0">
                <a:solidFill>
                  <a:srgbClr val="00B0F0"/>
                </a:solidFill>
                <a:latin typeface="Agency FB" pitchFamily="34" charset="0"/>
              </a:rPr>
              <a:t>( </a:t>
            </a:r>
            <a:r>
              <a:rPr lang="it-IT" dirty="0" err="1">
                <a:solidFill>
                  <a:srgbClr val="00B0F0"/>
                </a:solidFill>
                <a:latin typeface="Agency FB" pitchFamily="34" charset="0"/>
              </a:rPr>
              <a:t>IgE</a:t>
            </a:r>
            <a:r>
              <a:rPr lang="it-IT" dirty="0">
                <a:solidFill>
                  <a:srgbClr val="00B0F0"/>
                </a:solidFill>
                <a:latin typeface="Agency FB" pitchFamily="34" charset="0"/>
              </a:rPr>
              <a:t> mediata) al vaccino stesso: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dirty="0">
                <a:solidFill>
                  <a:srgbClr val="00B0F0"/>
                </a:solidFill>
                <a:latin typeface="Agency FB" pitchFamily="34" charset="0"/>
              </a:rPr>
              <a:t>Ricerca </a:t>
            </a:r>
            <a:r>
              <a:rPr lang="it-IT" dirty="0" err="1">
                <a:solidFill>
                  <a:srgbClr val="00B0F0"/>
                </a:solidFill>
                <a:latin typeface="Agency FB" pitchFamily="34" charset="0"/>
              </a:rPr>
              <a:t>IgE</a:t>
            </a:r>
            <a:r>
              <a:rPr lang="it-IT" dirty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it-IT" dirty="0" err="1">
                <a:solidFill>
                  <a:srgbClr val="00B0F0"/>
                </a:solidFill>
                <a:latin typeface="Agency FB" pitchFamily="34" charset="0"/>
              </a:rPr>
              <a:t>speciche</a:t>
            </a:r>
            <a:r>
              <a:rPr lang="it-IT" dirty="0">
                <a:solidFill>
                  <a:srgbClr val="00B0F0"/>
                </a:solidFill>
                <a:latin typeface="Agency FB" pitchFamily="34" charset="0"/>
              </a:rPr>
              <a:t> per i componenti del vaccino, se negatività test cutanei 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467544" y="1052736"/>
            <a:ext cx="136815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61538"/>
            <a:ext cx="596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7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5"/>
    </mc:Choice>
    <mc:Fallback xmlns="">
      <p:transition spd="slow" advTm="3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222"/>
            <a:ext cx="8229600" cy="619466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gency FB" pitchFamily="34" charset="0"/>
              </a:rPr>
              <a:t>Come vaccinare, rivaccinare </a:t>
            </a:r>
            <a:r>
              <a:rPr lang="it-IT" sz="3200" b="1" i="1" dirty="0">
                <a:solidFill>
                  <a:srgbClr val="92D050"/>
                </a:solidFill>
                <a:latin typeface="Agency FB" pitchFamily="34" charset="0"/>
              </a:rPr>
              <a:t>in caso di anafilassi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365104"/>
            <a:ext cx="424973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6300192" y="4869160"/>
            <a:ext cx="230425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860032" y="5110096"/>
            <a:ext cx="396044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644008" y="5877272"/>
            <a:ext cx="136815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" y="534827"/>
            <a:ext cx="644408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373826" y="5140349"/>
            <a:ext cx="3168352" cy="4320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92D050"/>
                </a:solidFill>
                <a:latin typeface="Agency FB" pitchFamily="34" charset="0"/>
              </a:rPr>
              <a:t>EAACI position </a:t>
            </a:r>
            <a:r>
              <a:rPr lang="it-IT" dirty="0" err="1">
                <a:solidFill>
                  <a:srgbClr val="92D050"/>
                </a:solidFill>
                <a:latin typeface="Agency FB" pitchFamily="34" charset="0"/>
              </a:rPr>
              <a:t>paper</a:t>
            </a:r>
            <a:r>
              <a:rPr lang="it-IT" dirty="0">
                <a:solidFill>
                  <a:srgbClr val="92D050"/>
                </a:solidFill>
                <a:latin typeface="Agency FB" pitchFamily="34" charset="0"/>
              </a:rPr>
              <a:t>  2017</a:t>
            </a:r>
          </a:p>
        </p:txBody>
      </p:sp>
    </p:spTree>
    <p:extLst>
      <p:ext uri="{BB962C8B-B14F-4D97-AF65-F5344CB8AC3E}">
        <p14:creationId xmlns:p14="http://schemas.microsoft.com/office/powerpoint/2010/main" val="40256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"/>
    </mc:Choice>
    <mc:Fallback xmlns="">
      <p:transition spd="slow" advTm="6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br>
              <a:rPr lang="it-IT" sz="1100" i="1" dirty="0">
                <a:latin typeface="Agency FB" pitchFamily="34" charset="0"/>
              </a:rPr>
            </a:br>
            <a:r>
              <a:rPr lang="it-IT" sz="1100" dirty="0">
                <a:latin typeface="Agency FB" pitchFamily="34" charset="0"/>
              </a:rPr>
              <a:t>,</a:t>
            </a:r>
            <a:br>
              <a:rPr lang="it-IT" sz="1100" dirty="0">
                <a:latin typeface="Agency FB" pitchFamily="34" charset="0"/>
              </a:rPr>
            </a:br>
            <a:endParaRPr lang="it-IT" sz="1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1206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113420" y="692696"/>
            <a:ext cx="777686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gency FB" pitchFamily="34" charset="0"/>
              </a:rPr>
              <a:t> </a:t>
            </a:r>
            <a:r>
              <a:rPr lang="it-IT" sz="1600" dirty="0">
                <a:latin typeface="Agency FB" pitchFamily="34" charset="0"/>
              </a:rPr>
              <a:t>Se i </a:t>
            </a:r>
            <a:r>
              <a:rPr lang="it-IT" sz="1600" b="1" i="1" dirty="0">
                <a:solidFill>
                  <a:srgbClr val="FFC000"/>
                </a:solidFill>
                <a:latin typeface="Agency FB" pitchFamily="34" charset="0"/>
              </a:rPr>
              <a:t>test allergologici </a:t>
            </a:r>
            <a:r>
              <a:rPr lang="it-IT" sz="1600" dirty="0">
                <a:latin typeface="Agency FB" pitchFamily="34" charset="0"/>
              </a:rPr>
              <a:t>( con il vaccino o componenti) siano </a:t>
            </a:r>
            <a:r>
              <a:rPr lang="it-IT" sz="1600" b="1" i="1" dirty="0">
                <a:solidFill>
                  <a:srgbClr val="FFC000"/>
                </a:solidFill>
                <a:latin typeface="Agency FB" pitchFamily="34" charset="0"/>
              </a:rPr>
              <a:t>risultati positivi  </a:t>
            </a:r>
            <a:r>
              <a:rPr lang="it-IT" sz="1600" dirty="0">
                <a:latin typeface="Agency FB" pitchFamily="34" charset="0"/>
              </a:rPr>
              <a:t>il bambino va considerato allergico a quel vaccino o a quel componente e occorre trovare per ogni singolo paziente la corretta modalità di prosecuzione della vaccinazione:</a:t>
            </a:r>
          </a:p>
          <a:p>
            <a:pPr algn="ctr"/>
            <a:r>
              <a:rPr lang="it-IT" sz="1600" dirty="0">
                <a:latin typeface="Agency FB" pitchFamily="34" charset="0"/>
              </a:rPr>
              <a:t>Se somministrate dosi precedenti, valutare lo stato immunitario ( vedi livelli di </a:t>
            </a:r>
            <a:r>
              <a:rPr lang="it-IT" sz="1600" dirty="0" err="1">
                <a:latin typeface="Agency FB" pitchFamily="34" charset="0"/>
              </a:rPr>
              <a:t>IgG</a:t>
            </a:r>
            <a:r>
              <a:rPr lang="it-IT" sz="1600" dirty="0">
                <a:latin typeface="Agency FB" pitchFamily="34" charset="0"/>
              </a:rPr>
              <a:t> protettive ), possibile immunizzazione tale da non rendere necessaria una ulteriore somministrazione, anche al fine di ridurre il rischio di reazioni post-vaccinali.</a:t>
            </a:r>
          </a:p>
          <a:p>
            <a:pPr marL="171450" indent="-171450" algn="ctr">
              <a:buFont typeface="Arial" pitchFamily="34" charset="0"/>
              <a:buChar char="•"/>
            </a:pPr>
            <a:endParaRPr lang="it-IT" sz="1600" dirty="0"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368363"/>
            <a:ext cx="37444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"/>
    </mc:Choice>
    <mc:Fallback xmlns="">
      <p:transition spd="slow" advTm="60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4|0.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1380</Words>
  <Application>Microsoft Office PowerPoint</Application>
  <PresentationFormat>Presentazione su schermo (4:3)</PresentationFormat>
  <Paragraphs>99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Agency FB</vt:lpstr>
      <vt:lpstr>Arabic Typesetting</vt:lpstr>
      <vt:lpstr>Arial</vt:lpstr>
      <vt:lpstr>Calibri</vt:lpstr>
      <vt:lpstr>Wingdings</vt:lpstr>
      <vt:lpstr>Tema di Office</vt:lpstr>
      <vt:lpstr>I pediatri e le vaccinazioni a Piacenza : un lavoro in Team La vaccinazione in ambiente protetto   Sala Colonne, 9 marzo 2019  </vt:lpstr>
      <vt:lpstr>IPERSENSIBILITA’ E VACCINI: COSA è UTILE SAPERE E SAPER FARE</vt:lpstr>
      <vt:lpstr>Presentazione standard di PowerPoint</vt:lpstr>
      <vt:lpstr>Presentazione standard di PowerPoint</vt:lpstr>
      <vt:lpstr>IPERSENSIBILITA’ E VACCINI: COSA è UTILE SAPERE E SAPER FARE</vt:lpstr>
      <vt:lpstr>CONTROINDICAZIONI VERE ALLA VACCINAZIONE </vt:lpstr>
      <vt:lpstr>CONTROINDICAZIONI VERE ALLA VACCINAZIONE</vt:lpstr>
      <vt:lpstr>Come vaccinare, rivaccinare in caso di anafilassi </vt:lpstr>
      <vt:lpstr>            , </vt:lpstr>
      <vt:lpstr>Qual’é l’ambiente protetto? </vt:lpstr>
      <vt:lpstr>Presentazione standard di PowerPoint</vt:lpstr>
      <vt:lpstr>Vaccinazione in ambiente protetto : controindicazioni FALSE alla vaccinazione</vt:lpstr>
      <vt:lpstr>Vaccinazione in Ambiente protetto: Modalità operative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Paulis Nicoletta Giuseppina</dc:creator>
  <cp:lastModifiedBy>benedetta armellini</cp:lastModifiedBy>
  <cp:revision>136</cp:revision>
  <dcterms:created xsi:type="dcterms:W3CDTF">2019-02-08T15:55:26Z</dcterms:created>
  <dcterms:modified xsi:type="dcterms:W3CDTF">2019-07-16T07:06:46Z</dcterms:modified>
</cp:coreProperties>
</file>