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76" r:id="rId2"/>
    <p:sldId id="274" r:id="rId3"/>
    <p:sldId id="257" r:id="rId4"/>
    <p:sldId id="258" r:id="rId5"/>
    <p:sldId id="291" r:id="rId6"/>
    <p:sldId id="259" r:id="rId7"/>
    <p:sldId id="260" r:id="rId8"/>
    <p:sldId id="261" r:id="rId9"/>
    <p:sldId id="280" r:id="rId10"/>
    <p:sldId id="263" r:id="rId11"/>
    <p:sldId id="262" r:id="rId12"/>
    <p:sldId id="297" r:id="rId13"/>
    <p:sldId id="264" r:id="rId14"/>
    <p:sldId id="265" r:id="rId15"/>
    <p:sldId id="266" r:id="rId16"/>
    <p:sldId id="273" r:id="rId17"/>
    <p:sldId id="275" r:id="rId18"/>
    <p:sldId id="277" r:id="rId19"/>
    <p:sldId id="278" r:id="rId20"/>
    <p:sldId id="279" r:id="rId21"/>
    <p:sldId id="271" r:id="rId22"/>
    <p:sldId id="272" r:id="rId23"/>
    <p:sldId id="281" r:id="rId24"/>
    <p:sldId id="282" r:id="rId25"/>
    <p:sldId id="286" r:id="rId26"/>
    <p:sldId id="287" r:id="rId27"/>
    <p:sldId id="283" r:id="rId28"/>
    <p:sldId id="269" r:id="rId29"/>
    <p:sldId id="284" r:id="rId30"/>
    <p:sldId id="290" r:id="rId31"/>
    <p:sldId id="285" r:id="rId32"/>
    <p:sldId id="288" r:id="rId33"/>
    <p:sldId id="289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660"/>
  </p:normalViewPr>
  <p:slideViewPr>
    <p:cSldViewPr>
      <p:cViewPr varScale="1">
        <p:scale>
          <a:sx n="106" d="100"/>
          <a:sy n="106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A4BD6-5326-4A5A-AC5C-A834FE1F3FA6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89CFC-84A6-4BA4-BAC6-F87E0DD63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77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rapida risposta alla chemioterapia può orientare verso</a:t>
            </a:r>
            <a:r>
              <a:rPr lang="it-IT" baseline="0" dirty="0" smtClean="0"/>
              <a:t> l’omissione della radioterapia (si intende per rapida risposta una riduzione di almeno la metà rispetto alla massa iniziale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9CFC-84A6-4BA4-BAC6-F87E0DD638A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40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E63F57-5942-4D0D-AE9E-91AC137F1D1C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32AF5E-EECA-468D-8007-CBCF4E97DB62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tologiainprogress.it/glossary/kutok-2006/" TargetMode="External"/><Relationship Id="rId2" Type="http://schemas.openxmlformats.org/officeDocument/2006/relationships/hyperlink" Target="http://www.ematologiainprogress.it/glossary/thomas-200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atologiainprogress.it/glossary/kuppers-2009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matologiainprogress.it/wp-content/uploads/2014/09/CARLI_PIZZOLO_Il_Linfoma_di_Hodgkin_Figura_9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tologiainprogress.it/glossary/federico-2009/" TargetMode="External"/><Relationship Id="rId2" Type="http://schemas.openxmlformats.org/officeDocument/2006/relationships/hyperlink" Target="http://www.ematologiainprogress.it/glossary/follows-2014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matologiainprogress.it/wp-content/uploads/2014/09/CARLI_PIZZOLO_Il_Linfoma_di_Hodgkin_Figura_1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atologiainprogress.it/glossary/swerdlow-2008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atologiainprogress.it/glossary/swerdlow-200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ematologiainprogress.it/wp-content/uploads/2014/09/CARLI_PIZZOLO_Il_Linfoma_di_Hodgkin_Figura_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matologiainprogress.it/wp-content/uploads/2014/09/CARLI_PIZZOLO_Il_Linfoma_di_Hodgkin_Figura_6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ematologiainprogress.it/wp-content/uploads/2014/09/CARLI_PIZZOLO_Il_Linfoma_di_Hodgkin_Figura_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matologiainprogress.it/wp-content/uploads/2014/09/CARLI_PIZZOLO_Il_Linfoma_di_Hodgkin_Tabella_1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tologiainprogress.it/glossary/jona-2013/" TargetMode="External"/><Relationship Id="rId2" Type="http://schemas.openxmlformats.org/officeDocument/2006/relationships/hyperlink" Target="http://www.ematologiainprogress.it/glossary/kuppers-200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it-IT" sz="6000" dirty="0" smtClean="0"/>
              <a:t>Novità nel trattamento del </a:t>
            </a:r>
            <a:r>
              <a:rPr lang="it-IT" sz="6000" dirty="0"/>
              <a:t>linfoma di </a:t>
            </a:r>
            <a:r>
              <a:rPr lang="it-IT" sz="6000" dirty="0" err="1"/>
              <a:t>Hodgkin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854696" cy="1752600"/>
          </a:xfrm>
        </p:spPr>
        <p:txBody>
          <a:bodyPr/>
          <a:lstStyle/>
          <a:p>
            <a:r>
              <a:rPr lang="it-IT" dirty="0"/>
              <a:t>Dr.ssa Patrizia </a:t>
            </a:r>
            <a:r>
              <a:rPr lang="it-IT" dirty="0" err="1"/>
              <a:t>Bernuzzi</a:t>
            </a:r>
            <a:endParaRPr lang="it-IT" dirty="0"/>
          </a:p>
          <a:p>
            <a:r>
              <a:rPr lang="it-IT" dirty="0"/>
              <a:t>UO di Ematologia e Centro Trapianti</a:t>
            </a:r>
          </a:p>
          <a:p>
            <a:r>
              <a:rPr lang="it-IT" dirty="0"/>
              <a:t>Ospedale Civile di Piacenza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89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PATOGENESI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 fatto che le cellule neoplastiche rappresentino solo una minima percentuale nel contesto tumorale sottolinea l’importanza del </a:t>
            </a:r>
            <a:r>
              <a:rPr lang="it-IT" b="1" dirty="0"/>
              <a:t>microambiente</a:t>
            </a:r>
            <a:r>
              <a:rPr lang="it-IT" dirty="0"/>
              <a:t> nello sviluppo e nella progressione del LH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cellule di RS instaurano un complesso </a:t>
            </a:r>
            <a:r>
              <a:rPr lang="it-IT" b="1" i="1" dirty="0"/>
              <a:t>cross-talk</a:t>
            </a:r>
            <a:r>
              <a:rPr lang="it-IT" b="1" dirty="0"/>
              <a:t> </a:t>
            </a:r>
            <a:r>
              <a:rPr lang="it-IT" dirty="0"/>
              <a:t>con gli elementi non neoplastici sia attraverso interazioni cellula-cellula sia attraverso la produzione di mediatori solubili come citochine e </a:t>
            </a:r>
            <a:r>
              <a:rPr lang="it-IT" dirty="0" err="1"/>
              <a:t>chemochine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Tali </a:t>
            </a:r>
            <a:r>
              <a:rPr lang="it-IT" dirty="0"/>
              <a:t>interazioni portano sia all’amplificazione dei meccanismi di </a:t>
            </a:r>
            <a:r>
              <a:rPr lang="it-IT" b="1" dirty="0"/>
              <a:t>proliferazione e </a:t>
            </a:r>
            <a:r>
              <a:rPr lang="it-IT" b="1" dirty="0" err="1"/>
              <a:t>automantenimento</a:t>
            </a:r>
            <a:r>
              <a:rPr lang="it-IT" b="1" dirty="0"/>
              <a:t> </a:t>
            </a:r>
            <a:r>
              <a:rPr lang="it-IT" dirty="0"/>
              <a:t>della cellula neoplastica sia a fenomeni di </a:t>
            </a:r>
            <a:r>
              <a:rPr lang="it-IT" b="1" dirty="0"/>
              <a:t>mascheramento immunologico attraverso la modulazione della risposta immune</a:t>
            </a:r>
            <a:r>
              <a:rPr lang="it-IT" dirty="0"/>
              <a:t>, andando ad agire sui linfociti </a:t>
            </a:r>
            <a:r>
              <a:rPr lang="it-IT" dirty="0" smtClean="0"/>
              <a:t>B </a:t>
            </a:r>
            <a:r>
              <a:rPr lang="it-IT" dirty="0"/>
              <a:t>e T (</a:t>
            </a:r>
            <a:r>
              <a:rPr lang="it-IT" dirty="0" err="1"/>
              <a:t>helper</a:t>
            </a:r>
            <a:r>
              <a:rPr lang="it-IT" dirty="0"/>
              <a:t>, citotossici e regolatori) presenti nel microambiente.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899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PATOGENESI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L’EBV è stato identificato in circa il 40% dei casi di LH classico nei paesi occidentali (</a:t>
            </a:r>
            <a:r>
              <a:rPr lang="it-IT" dirty="0">
                <a:hlinkClick r:id="rId2" tooltip="Glossary: Thomas, 2004"/>
              </a:rPr>
              <a:t>Thomas, </a:t>
            </a:r>
            <a:r>
              <a:rPr lang="it-IT" dirty="0" smtClean="0">
                <a:hlinkClick r:id="rId2" tooltip="Glossary: Thomas, 2004"/>
              </a:rPr>
              <a:t>2004</a:t>
            </a:r>
            <a:r>
              <a:rPr lang="it-IT" dirty="0" smtClean="0"/>
              <a:t>) </a:t>
            </a:r>
            <a:r>
              <a:rPr lang="it-IT" dirty="0"/>
              <a:t>e fino al 90% dei casi di LH pediatrici nei paesi in via di sviluppo (</a:t>
            </a:r>
            <a:r>
              <a:rPr lang="it-IT" dirty="0" err="1">
                <a:hlinkClick r:id="rId3" tooltip="Glossary: Kutok, 2006"/>
              </a:rPr>
              <a:t>Kutok</a:t>
            </a:r>
            <a:r>
              <a:rPr lang="it-IT" dirty="0">
                <a:hlinkClick r:id="rId3" tooltip="Glossary: Kutok, 2006"/>
              </a:rPr>
              <a:t>, </a:t>
            </a:r>
            <a:r>
              <a:rPr lang="it-IT" dirty="0" smtClean="0">
                <a:hlinkClick r:id="rId3" tooltip="Glossary: Kutok, 2006"/>
              </a:rPr>
              <a:t>2006</a:t>
            </a:r>
            <a:r>
              <a:rPr lang="it-IT" dirty="0" smtClean="0"/>
              <a:t>) </a:t>
            </a:r>
            <a:r>
              <a:rPr lang="it-IT" dirty="0"/>
              <a:t>, soprattutto nelle forme </a:t>
            </a:r>
            <a:r>
              <a:rPr lang="it-IT" dirty="0" smtClean="0"/>
              <a:t>a </a:t>
            </a:r>
            <a:r>
              <a:rPr lang="it-IT" dirty="0" err="1" smtClean="0"/>
              <a:t>cellularità</a:t>
            </a:r>
            <a:r>
              <a:rPr lang="it-IT" dirty="0" smtClean="0"/>
              <a:t> </a:t>
            </a:r>
            <a:r>
              <a:rPr lang="it-IT" dirty="0"/>
              <a:t>mista e a deplezione linfocitaria</a:t>
            </a:r>
          </a:p>
          <a:p>
            <a:endParaRPr lang="it-IT" dirty="0" smtClean="0"/>
          </a:p>
          <a:p>
            <a:r>
              <a:rPr lang="it-IT" dirty="0" smtClean="0"/>
              <a:t>È </a:t>
            </a:r>
            <a:r>
              <a:rPr lang="it-IT" dirty="0"/>
              <a:t>stato dimostrato infatti come proteine virali quali LMP1 e LMP2A possano fungere da oncogeni attivando vie di segnale normalmente legate al B-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 (BCR) e allo stesso tempo possano proteggere e recuperare cellule B destinate a fenomeni di apoptosi (</a:t>
            </a:r>
            <a:r>
              <a:rPr lang="it-IT" dirty="0" err="1">
                <a:hlinkClick r:id="rId4" tooltip="Glossary: Kuppers, 2009"/>
              </a:rPr>
              <a:t>Kuppers</a:t>
            </a:r>
            <a:r>
              <a:rPr lang="it-IT" dirty="0">
                <a:hlinkClick r:id="rId4" tooltip="Glossary: Kuppers, 2009"/>
              </a:rPr>
              <a:t>, 2009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28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PATOGENESI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recente meta analisi del GWAS (</a:t>
            </a:r>
            <a:r>
              <a:rPr lang="it-IT" dirty="0" err="1" smtClean="0"/>
              <a:t>genome</a:t>
            </a:r>
            <a:r>
              <a:rPr lang="it-IT" dirty="0" smtClean="0"/>
              <a:t> wide </a:t>
            </a:r>
            <a:r>
              <a:rPr lang="it-IT" dirty="0" err="1" smtClean="0"/>
              <a:t>asssociation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) ha mostrato correlazione tra </a:t>
            </a:r>
            <a:r>
              <a:rPr lang="it-IT" dirty="0" err="1" smtClean="0"/>
              <a:t>diagnosdi</a:t>
            </a:r>
            <a:r>
              <a:rPr lang="it-IT" dirty="0" smtClean="0"/>
              <a:t> di LH e loci a 2p16, 5q31, 6p31, 8q24, 10p14, 19p13.3 (</a:t>
            </a:r>
            <a:r>
              <a:rPr lang="it-IT" dirty="0" err="1" smtClean="0"/>
              <a:t>Nat</a:t>
            </a:r>
            <a:r>
              <a:rPr lang="it-IT" dirty="0" smtClean="0"/>
              <a:t> </a:t>
            </a:r>
            <a:r>
              <a:rPr lang="it-IT" dirty="0" err="1" smtClean="0"/>
              <a:t>Commun</a:t>
            </a:r>
            <a:r>
              <a:rPr lang="it-IT" dirty="0" smtClean="0"/>
              <a:t>. 2014;5:3856), dimostrando anche una stretta associazione con determinati HLA. (ruolo dell’ MHC nella eziopatogenesi)</a:t>
            </a:r>
          </a:p>
          <a:p>
            <a:r>
              <a:rPr lang="it-IT" dirty="0" smtClean="0"/>
              <a:t>Locus 6q21 associato allo sviluppo di secondi tumori in pazienti pediatrici sottoposti a RT, non negli adulti con lo stesso gene </a:t>
            </a:r>
            <a:r>
              <a:rPr lang="it-IT" dirty="0" err="1" smtClean="0"/>
              <a:t>radiotrattati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4841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CLINICA</a:t>
            </a:r>
            <a:endParaRPr lang="it-IT" dirty="0"/>
          </a:p>
        </p:txBody>
      </p:sp>
      <p:pic>
        <p:nvPicPr>
          <p:cNvPr id="4" name="Segnaposto contenuto 3" descr="CARLI_PIZZOLO_Il_Linfoma_di_Hodgkin_Figura_9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0" y="2961481"/>
            <a:ext cx="285750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L’interessamento mediastinico è molto frequente (</a:t>
            </a:r>
            <a:r>
              <a:rPr lang="it-IT" b="1" dirty="0"/>
              <a:t>45% dei pazienti con stadio I/II </a:t>
            </a:r>
            <a:r>
              <a:rPr lang="it-IT" b="1" dirty="0" err="1"/>
              <a:t>sovradiaframmatico</a:t>
            </a:r>
            <a:r>
              <a:rPr lang="it-IT" dirty="0"/>
              <a:t>) e spesso può presentarsi come voluminosa massa (</a:t>
            </a:r>
            <a:r>
              <a:rPr lang="it-IT" b="1" i="1" dirty="0" err="1" smtClean="0"/>
              <a:t>bulky</a:t>
            </a:r>
            <a:r>
              <a:rPr lang="it-IT" i="1" dirty="0" smtClean="0"/>
              <a:t>)</a:t>
            </a:r>
            <a:r>
              <a:rPr lang="it-IT" dirty="0" smtClean="0"/>
              <a:t>. In </a:t>
            </a:r>
            <a:r>
              <a:rPr lang="it-IT" dirty="0"/>
              <a:t>tale evenienza possono essere associati sintomi da ingombro mediastinico come tosse secca e stizzosa, dispnea, disfagia, ostruzione bronchiale fino a quadri clinici rilevanti come la sindrome della vena cava superiore, la comparsa di versamento </a:t>
            </a:r>
            <a:r>
              <a:rPr lang="it-IT" dirty="0" err="1"/>
              <a:t>pleuro</a:t>
            </a:r>
            <a:r>
              <a:rPr lang="it-IT" dirty="0"/>
              <a:t>-pericardico e fenomeni di atelettasia polmonare.</a:t>
            </a:r>
          </a:p>
          <a:p>
            <a:r>
              <a:rPr lang="it-IT" dirty="0"/>
              <a:t>Vi può essere anche interessamento d’organo con frequenza variabile: milza 10-15%, fegato 10%, polmone 6%, scheletro 5%, altre sedi 10%.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linfoma si sviluppa usualmente per </a:t>
            </a:r>
            <a:r>
              <a:rPr lang="it-IT" b="1" dirty="0"/>
              <a:t>contiguità linfatica </a:t>
            </a:r>
            <a:r>
              <a:rPr lang="it-IT" dirty="0"/>
              <a:t>coinvolgendo progressivamente le varie stazioni linfonodali e successivamente per </a:t>
            </a:r>
            <a:r>
              <a:rPr lang="it-IT" b="1" dirty="0"/>
              <a:t>contiguità assiale </a:t>
            </a:r>
            <a:r>
              <a:rPr lang="it-IT" dirty="0"/>
              <a:t>interessando il mediastino e le regioni sottodiaframmatiche. </a:t>
            </a:r>
          </a:p>
        </p:txBody>
      </p:sp>
    </p:spTree>
    <p:extLst>
      <p:ext uri="{BB962C8B-B14F-4D97-AF65-F5344CB8AC3E}">
        <p14:creationId xmlns:p14="http://schemas.microsoft.com/office/powerpoint/2010/main" val="215398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CLINICA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 sintomi caratteristici (definiti “sistemici”) del LH, presenti in circa il 25-30% dei pazienti, sono:</a:t>
            </a:r>
          </a:p>
          <a:p>
            <a:pPr lvl="0"/>
            <a:r>
              <a:rPr lang="it-IT" b="1" dirty="0"/>
              <a:t>febbre</a:t>
            </a:r>
            <a:r>
              <a:rPr lang="it-IT" dirty="0"/>
              <a:t>: usualmente </a:t>
            </a:r>
            <a:r>
              <a:rPr lang="it-IT" dirty="0" smtClean="0"/>
              <a:t>serotina</a:t>
            </a:r>
            <a:endParaRPr lang="it-IT" dirty="0"/>
          </a:p>
          <a:p>
            <a:pPr lvl="0"/>
            <a:r>
              <a:rPr lang="it-IT" b="1" dirty="0"/>
              <a:t>sudorazioni notturne</a:t>
            </a:r>
            <a:r>
              <a:rPr lang="it-IT" dirty="0"/>
              <a:t>: usualmente particolarmente abbondanti e non necessariamente correlate alla temperatura corporea</a:t>
            </a:r>
          </a:p>
          <a:p>
            <a:pPr lvl="0"/>
            <a:r>
              <a:rPr lang="it-IT" b="1" dirty="0"/>
              <a:t>perdita di peso</a:t>
            </a:r>
            <a:r>
              <a:rPr lang="it-IT" dirty="0"/>
              <a:t>: si considera significativa una perdita di peso di almeno il 10% nei 6 mesi precedenti all’esordio, in assenza di altre cause evidenti.</a:t>
            </a:r>
          </a:p>
          <a:p>
            <a:pPr lvl="0"/>
            <a:r>
              <a:rPr lang="it-IT" dirty="0" smtClean="0"/>
              <a:t>il </a:t>
            </a:r>
            <a:r>
              <a:rPr lang="it-IT" b="1" dirty="0"/>
              <a:t>prurito</a:t>
            </a:r>
            <a:r>
              <a:rPr lang="it-IT" dirty="0"/>
              <a:t>: </a:t>
            </a:r>
            <a:r>
              <a:rPr lang="it-IT" i="1" dirty="0"/>
              <a:t>sine-materia,</a:t>
            </a:r>
            <a:r>
              <a:rPr lang="it-IT" dirty="0"/>
              <a:t> diffuso e talora particolarmente intenso. Spesso i pazienti presentano lesioni diffuse da grattamento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67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STADIAZIONE</a:t>
            </a:r>
            <a:endParaRPr lang="it-IT" dirty="0"/>
          </a:p>
        </p:txBody>
      </p:sp>
      <p:pic>
        <p:nvPicPr>
          <p:cNvPr id="4" name="Segnaposto contenuto 3" descr="http://www.ematologiainprogress.it/wp-content/uploads/2014/09/CARLI_PIZZOLO_Il_Linfoma_di_Hodgkin_Tabella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6" y="2365089"/>
            <a:ext cx="6693408" cy="35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95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TERAPIA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9046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23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STADI INIZIALI (sino al IIA)</a:t>
            </a:r>
          </a:p>
          <a:p>
            <a:r>
              <a:rPr lang="it-IT" dirty="0" smtClean="0"/>
              <a:t>Lo </a:t>
            </a:r>
            <a:r>
              <a:rPr lang="it-IT" i="1" dirty="0"/>
              <a:t>standard of care</a:t>
            </a:r>
            <a:r>
              <a:rPr lang="it-IT" dirty="0"/>
              <a:t> è rappresentato dal trattamento chemioterapico con 4 cicli ABVD seguito da radioterapia IF a 30 </a:t>
            </a:r>
            <a:r>
              <a:rPr lang="it-IT" dirty="0" err="1"/>
              <a:t>Gy</a:t>
            </a:r>
            <a:r>
              <a:rPr lang="it-IT" dirty="0"/>
              <a:t> (</a:t>
            </a:r>
            <a:r>
              <a:rPr lang="it-IT" dirty="0" err="1">
                <a:hlinkClick r:id="rId2" tooltip="Glossary: Follows, 2014"/>
              </a:rPr>
              <a:t>Follows</a:t>
            </a:r>
            <a:r>
              <a:rPr lang="it-IT" dirty="0">
                <a:hlinkClick r:id="rId2" tooltip="Glossary: Follows, 2014"/>
              </a:rPr>
              <a:t>, 2014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STADI AVANZATI  (dal IIB)</a:t>
            </a:r>
            <a:endParaRPr lang="it-IT" dirty="0"/>
          </a:p>
          <a:p>
            <a:r>
              <a:rPr lang="it-IT" dirty="0"/>
              <a:t>Vari studi hanno dimostrato come il trattamento con 6-8 cicli ABVD in associazione o meno a radioterapia porti a delle percentuali di FFS/PFS del 73-78% con sopravvivenza globale del 82-90% (</a:t>
            </a:r>
            <a:r>
              <a:rPr lang="it-IT" dirty="0">
                <a:hlinkClick r:id="rId3" tooltip="Glossary: Federico, 2009"/>
              </a:rPr>
              <a:t>Federico, 2009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650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800" b="1" i="1" dirty="0" smtClean="0"/>
              <a:t>Hodgkin </a:t>
            </a:r>
            <a:r>
              <a:rPr lang="en-US" sz="2800" b="1" i="1" dirty="0"/>
              <a:t>lymphoma in children and adolescents: improving the therapeutic index</a:t>
            </a:r>
            <a:br>
              <a:rPr lang="en-US" sz="2800" b="1" i="1" dirty="0"/>
            </a:br>
            <a:r>
              <a:rPr lang="en-US" sz="2800" dirty="0"/>
              <a:t>Kara M. Kelly</a:t>
            </a:r>
            <a:br>
              <a:rPr lang="en-US" sz="2800" dirty="0"/>
            </a:br>
            <a:r>
              <a:rPr lang="en-US" sz="2000" dirty="0" smtClean="0"/>
              <a:t>                                                            Blood, 26 </a:t>
            </a:r>
            <a:r>
              <a:rPr lang="en-US" sz="2000" dirty="0" err="1" smtClean="0"/>
              <a:t>november</a:t>
            </a:r>
            <a:r>
              <a:rPr lang="en-US" sz="2000" dirty="0" smtClean="0"/>
              <a:t> 2015, </a:t>
            </a:r>
            <a:r>
              <a:rPr lang="en-US" sz="2000" dirty="0" err="1" smtClean="0"/>
              <a:t>vol</a:t>
            </a:r>
            <a:r>
              <a:rPr lang="en-US" sz="2000" dirty="0" smtClean="0"/>
              <a:t> 126, number 22</a:t>
            </a: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-25479" y="2204864"/>
            <a:ext cx="4040188" cy="853672"/>
          </a:xfrm>
        </p:spPr>
        <p:txBody>
          <a:bodyPr/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716016" y="2204864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/>
              <a:t>Children’s</a:t>
            </a:r>
            <a:r>
              <a:rPr lang="it-IT" dirty="0" smtClean="0"/>
              <a:t> </a:t>
            </a:r>
            <a:r>
              <a:rPr lang="it-IT" dirty="0" err="1" smtClean="0"/>
              <a:t>Oncology</a:t>
            </a:r>
            <a:r>
              <a:rPr lang="it-IT" dirty="0" smtClean="0"/>
              <a:t> Group of North America (COG)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2"/>
          </p:nvPr>
        </p:nvSpPr>
        <p:spPr>
          <a:xfrm>
            <a:off x="457200" y="3356992"/>
            <a:ext cx="4040188" cy="300332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Basso rischio</a:t>
            </a:r>
          </a:p>
          <a:p>
            <a:r>
              <a:rPr lang="it-IT" dirty="0" smtClean="0"/>
              <a:t>OEPA (</a:t>
            </a:r>
            <a:r>
              <a:rPr lang="it-IT" dirty="0" err="1" smtClean="0"/>
              <a:t>vincristina</a:t>
            </a:r>
            <a:r>
              <a:rPr lang="it-IT" dirty="0" smtClean="0"/>
              <a:t>, </a:t>
            </a:r>
            <a:r>
              <a:rPr lang="it-IT" dirty="0" err="1" smtClean="0"/>
              <a:t>etoposide</a:t>
            </a:r>
            <a:r>
              <a:rPr lang="it-IT" dirty="0" smtClean="0"/>
              <a:t>, prednisone, </a:t>
            </a:r>
            <a:r>
              <a:rPr lang="it-IT" dirty="0" err="1" smtClean="0"/>
              <a:t>doxorubicina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Rischio intermedio-alto</a:t>
            </a:r>
          </a:p>
          <a:p>
            <a:r>
              <a:rPr lang="it-IT" dirty="0" smtClean="0"/>
              <a:t>OEPA e </a:t>
            </a:r>
            <a:r>
              <a:rPr lang="it-IT" dirty="0" err="1" smtClean="0"/>
              <a:t>COPDac</a:t>
            </a:r>
            <a:r>
              <a:rPr lang="it-IT" dirty="0" smtClean="0"/>
              <a:t> (</a:t>
            </a:r>
            <a:r>
              <a:rPr lang="it-IT" dirty="0" err="1" smtClean="0"/>
              <a:t>ciclofosfamide</a:t>
            </a:r>
            <a:r>
              <a:rPr lang="it-IT" dirty="0" smtClean="0"/>
              <a:t>, </a:t>
            </a:r>
            <a:r>
              <a:rPr lang="it-IT" dirty="0" err="1" smtClean="0"/>
              <a:t>vincristina</a:t>
            </a:r>
            <a:r>
              <a:rPr lang="it-IT" dirty="0" smtClean="0"/>
              <a:t>, prednisone, </a:t>
            </a:r>
            <a:r>
              <a:rPr lang="it-IT" dirty="0" err="1" smtClean="0"/>
              <a:t>dacarbazina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29136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ABVE-PC: </a:t>
            </a:r>
            <a:r>
              <a:rPr lang="it-IT" dirty="0" err="1" smtClean="0"/>
              <a:t>doxorubicina</a:t>
            </a:r>
            <a:r>
              <a:rPr lang="it-IT" dirty="0" smtClean="0"/>
              <a:t>, </a:t>
            </a:r>
            <a:r>
              <a:rPr lang="it-IT" dirty="0" err="1" smtClean="0"/>
              <a:t>bleomicina</a:t>
            </a:r>
            <a:r>
              <a:rPr lang="it-IT" dirty="0" smtClean="0"/>
              <a:t>, </a:t>
            </a:r>
            <a:r>
              <a:rPr lang="it-IT" dirty="0" err="1" smtClean="0"/>
              <a:t>vincristina</a:t>
            </a:r>
            <a:r>
              <a:rPr lang="it-IT" dirty="0" smtClean="0"/>
              <a:t>, </a:t>
            </a:r>
            <a:r>
              <a:rPr lang="it-IT" dirty="0" err="1" smtClean="0"/>
              <a:t>etoposide</a:t>
            </a:r>
            <a:r>
              <a:rPr lang="it-IT" dirty="0" smtClean="0"/>
              <a:t>, prednisone, </a:t>
            </a:r>
            <a:r>
              <a:rPr lang="it-IT" dirty="0" err="1" smtClean="0"/>
              <a:t>ciclofosfamide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-35859" y="2204864"/>
            <a:ext cx="4040188" cy="85367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79512" y="2135206"/>
            <a:ext cx="4230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Euronet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-HD (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pediatric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adolescent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Hodgkin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Lymphoma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network)</a:t>
            </a:r>
          </a:p>
        </p:txBody>
      </p:sp>
    </p:spTree>
    <p:extLst>
      <p:ext uri="{BB962C8B-B14F-4D97-AF65-F5344CB8AC3E}">
        <p14:creationId xmlns:p14="http://schemas.microsoft.com/office/powerpoint/2010/main" val="6961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4400" dirty="0" smtClean="0"/>
              <a:t>RADIOTERAPIA </a:t>
            </a:r>
            <a:endParaRPr lang="it-IT" sz="4400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4040188" cy="1317848"/>
          </a:xfrm>
        </p:spPr>
        <p:txBody>
          <a:bodyPr/>
          <a:lstStyle/>
          <a:p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Euronet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-HD (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pediatric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adolescent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Hodgkin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Lymphoma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network)</a:t>
            </a:r>
          </a:p>
          <a:p>
            <a:endParaRPr lang="it-IT" b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3"/>
          </p:nvPr>
        </p:nvSpPr>
        <p:spPr>
          <a:xfrm>
            <a:off x="4644008" y="2132856"/>
            <a:ext cx="4041775" cy="1086891"/>
          </a:xfrm>
        </p:spPr>
        <p:txBody>
          <a:bodyPr/>
          <a:lstStyle/>
          <a:p>
            <a:r>
              <a:rPr lang="it-IT" dirty="0" err="1"/>
              <a:t>Children’s</a:t>
            </a:r>
            <a:r>
              <a:rPr lang="it-IT" dirty="0"/>
              <a:t> </a:t>
            </a:r>
            <a:r>
              <a:rPr lang="it-IT" dirty="0" err="1"/>
              <a:t>Oncology</a:t>
            </a:r>
            <a:r>
              <a:rPr lang="it-IT" dirty="0"/>
              <a:t> Group of North America (COG)</a:t>
            </a:r>
          </a:p>
          <a:p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sz="quarter" idx="2"/>
          </p:nvPr>
        </p:nvSpPr>
        <p:spPr>
          <a:xfrm>
            <a:off x="457200" y="4077072"/>
            <a:ext cx="4040188" cy="2283248"/>
          </a:xfrm>
        </p:spPr>
        <p:txBody>
          <a:bodyPr/>
          <a:lstStyle/>
          <a:p>
            <a:r>
              <a:rPr lang="it-IT" dirty="0" smtClean="0"/>
              <a:t>NO RT nei bassi rischi che </a:t>
            </a:r>
            <a:r>
              <a:rPr lang="it-IT" dirty="0" err="1" smtClean="0"/>
              <a:t>hannno</a:t>
            </a:r>
            <a:r>
              <a:rPr lang="it-IT" dirty="0" smtClean="0"/>
              <a:t> ottenuto una RC dopo 2 cicli OEPA (30% del totale), si nei rischi intermedi-alti</a:t>
            </a:r>
            <a:endParaRPr lang="it-IT" dirty="0"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4"/>
          </p:nvPr>
        </p:nvSpPr>
        <p:spPr>
          <a:xfrm>
            <a:off x="4645025" y="4005064"/>
            <a:ext cx="4041775" cy="2355256"/>
          </a:xfrm>
        </p:spPr>
        <p:txBody>
          <a:bodyPr/>
          <a:lstStyle/>
          <a:p>
            <a:r>
              <a:rPr lang="it-IT" dirty="0"/>
              <a:t>NO RT sino ai rischi intermedi (compresi 73% di masse </a:t>
            </a:r>
            <a:r>
              <a:rPr lang="it-IT" dirty="0" err="1"/>
              <a:t>bulky</a:t>
            </a:r>
            <a:r>
              <a:rPr lang="it-IT" dirty="0"/>
              <a:t>) </a:t>
            </a:r>
            <a:r>
              <a:rPr lang="it-IT" dirty="0" err="1"/>
              <a:t>purchè</a:t>
            </a:r>
            <a:r>
              <a:rPr lang="it-IT" dirty="0"/>
              <a:t> abbiano ottenuto una rapida riduzione alla TC dopo 2 cicli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077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INCIDENZA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L’incidenza del LH è di circa 2-3 casi/100.000 abitanti/anno in Europa e negli Stati Uniti, A livello italiano l’incidenza si assesta attorno a </a:t>
            </a:r>
            <a:r>
              <a:rPr lang="it-IT" b="1" dirty="0"/>
              <a:t>4 casi/100.000 </a:t>
            </a:r>
            <a:r>
              <a:rPr lang="it-IT" dirty="0"/>
              <a:t>abitanti/anno per i maschi e 3,3 per le femmine </a:t>
            </a:r>
            <a:endParaRPr lang="it-IT" dirty="0" smtClean="0"/>
          </a:p>
          <a:p>
            <a:r>
              <a:rPr lang="it-IT" b="1" dirty="0" smtClean="0"/>
              <a:t>distribuzione </a:t>
            </a:r>
            <a:r>
              <a:rPr lang="it-IT" b="1" dirty="0"/>
              <a:t>bimodale </a:t>
            </a:r>
            <a:r>
              <a:rPr lang="it-IT" dirty="0"/>
              <a:t>che mostra un primo picco d’incidenza tra i </a:t>
            </a:r>
            <a:r>
              <a:rPr lang="it-IT" dirty="0" smtClean="0"/>
              <a:t>15-30 </a:t>
            </a:r>
            <a:r>
              <a:rPr lang="it-IT" dirty="0"/>
              <a:t>anni e un secondo picco attorno ai 60 </a:t>
            </a:r>
            <a:r>
              <a:rPr lang="it-IT" dirty="0" smtClean="0"/>
              <a:t>anni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68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3600" dirty="0" smtClean="0"/>
              <a:t>RICADUTI E REFRATTARI</a:t>
            </a:r>
            <a:endParaRPr lang="it-IT" sz="36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Potenzialità di cura del 50% con le terapie tradizionali, comprese alte dosi e trapianto autologo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Fattori di rischio:</a:t>
            </a:r>
          </a:p>
          <a:p>
            <a:r>
              <a:rPr lang="it-IT" dirty="0" smtClean="0"/>
              <a:t>ricaduta entro 12 mesi dalla remissione</a:t>
            </a:r>
          </a:p>
          <a:p>
            <a:r>
              <a:rPr lang="it-IT" dirty="0" smtClean="0"/>
              <a:t>Basso PS</a:t>
            </a:r>
          </a:p>
          <a:p>
            <a:r>
              <a:rPr lang="it-IT" dirty="0" err="1" smtClean="0"/>
              <a:t>Chemioresistenza</a:t>
            </a:r>
            <a:endParaRPr lang="it-IT" dirty="0" smtClean="0"/>
          </a:p>
          <a:p>
            <a:r>
              <a:rPr lang="it-IT" dirty="0" smtClean="0"/>
              <a:t>Malattia </a:t>
            </a:r>
            <a:r>
              <a:rPr lang="it-IT" dirty="0" err="1" smtClean="0"/>
              <a:t>extranodale</a:t>
            </a:r>
            <a:r>
              <a:rPr lang="it-IT" dirty="0" smtClean="0"/>
              <a:t> alla recidiva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54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NUOVI FARMACI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5" y="1935163"/>
            <a:ext cx="606189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6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NUOVI FARMACI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82" y="1935163"/>
            <a:ext cx="4648835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95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BRENTUXIMAB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brentuximab</a:t>
            </a:r>
            <a:r>
              <a:rPr lang="it-IT" dirty="0"/>
              <a:t> </a:t>
            </a:r>
            <a:r>
              <a:rPr lang="it-IT" dirty="0" err="1"/>
              <a:t>vedotin</a:t>
            </a:r>
            <a:r>
              <a:rPr lang="it-IT" dirty="0"/>
              <a:t> è composto da un anticorpo umanizzato IgG1 anti-CD30, coniugato a quattro molecole di un agente </a:t>
            </a:r>
            <a:r>
              <a:rPr lang="it-IT" dirty="0" err="1"/>
              <a:t>antitubulina</a:t>
            </a:r>
            <a:r>
              <a:rPr lang="it-IT" dirty="0"/>
              <a:t>, la </a:t>
            </a:r>
            <a:r>
              <a:rPr lang="it-IT" dirty="0" err="1"/>
              <a:t>monometil</a:t>
            </a:r>
            <a:r>
              <a:rPr lang="it-IT" dirty="0"/>
              <a:t> </a:t>
            </a:r>
            <a:r>
              <a:rPr lang="it-IT" dirty="0" err="1"/>
              <a:t>auristatina</a:t>
            </a:r>
            <a:r>
              <a:rPr lang="it-IT" dirty="0"/>
              <a:t> E (MMAE). Da un punto di vista farmacodinamico, l’anticorpo si lega al CD30, viene </a:t>
            </a:r>
            <a:r>
              <a:rPr lang="it-IT" dirty="0" err="1"/>
              <a:t>internalizzato</a:t>
            </a:r>
            <a:r>
              <a:rPr lang="it-IT" dirty="0"/>
              <a:t> e nel processo di degradazione lisosomiale libera la MMAE che agisce sul fuso mitotico con induzione dei meccanismi di </a:t>
            </a:r>
            <a:r>
              <a:rPr lang="it-IT" dirty="0" smtClean="0"/>
              <a:t>apoptosi</a:t>
            </a:r>
          </a:p>
          <a:p>
            <a:r>
              <a:rPr lang="it-IT" dirty="0" smtClean="0"/>
              <a:t>Il CD30 appartiene ai recettori TNF ed è raramente espresso in cellule normali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35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BRENTUXIMAB</a:t>
            </a:r>
          </a:p>
        </p:txBody>
      </p:sp>
      <p:pic>
        <p:nvPicPr>
          <p:cNvPr id="4" name="Segnaposto contenuto 3" descr="CARLI_PIZZOLO_Il_Linfoma_di_Hodgkin_Figura_1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6048672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69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BRENTUXIMAB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/>
              <a:t>Il farmaco è attualmente registrato in Italia a carico del SSN ai sensi della legge 648/96 con le seguenti limitazioni prescrittive:</a:t>
            </a:r>
            <a:endParaRPr lang="it-IT" sz="2400" dirty="0"/>
          </a:p>
          <a:p>
            <a:pPr lvl="0"/>
            <a:r>
              <a:rPr lang="it-IT" sz="2800" dirty="0"/>
              <a:t>trattamento di pazienti adulti affetti da linfoma di </a:t>
            </a:r>
            <a:r>
              <a:rPr lang="it-IT" sz="2800" dirty="0" err="1"/>
              <a:t>Hodgkin</a:t>
            </a:r>
            <a:r>
              <a:rPr lang="it-IT" sz="2800" dirty="0"/>
              <a:t> CD30+ recidivato o refrattario</a:t>
            </a:r>
            <a:r>
              <a:rPr lang="it-IT" sz="2800" dirty="0" smtClean="0"/>
              <a:t>: trattamento </a:t>
            </a:r>
            <a:r>
              <a:rPr lang="it-IT" sz="2800" dirty="0"/>
              <a:t>di pazienti adulti affetti da linfoma anaplastico a grandi cellule sistemico recidivante o refrattario.</a:t>
            </a:r>
            <a:endParaRPr lang="it-IT" sz="2400" dirty="0"/>
          </a:p>
          <a:p>
            <a:pPr lvl="1"/>
            <a:r>
              <a:rPr lang="it-IT" dirty="0"/>
              <a:t>in seguito a trapianto autologo di cellule staminali</a:t>
            </a:r>
            <a:endParaRPr lang="it-IT" sz="2000" dirty="0"/>
          </a:p>
          <a:p>
            <a:pPr lvl="1"/>
            <a:r>
              <a:rPr lang="it-IT" dirty="0"/>
              <a:t>o in seguito ad almeno due precedenti regimi terapeutici quando l’ASCT o la </a:t>
            </a:r>
            <a:r>
              <a:rPr lang="it-IT" dirty="0" err="1"/>
              <a:t>polichemioterapia</a:t>
            </a:r>
            <a:r>
              <a:rPr lang="it-IT" dirty="0"/>
              <a:t> non è un’opzione terapeutica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35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BRENTUXIMAB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Somministrazione</a:t>
            </a:r>
            <a:r>
              <a:rPr lang="en-US" dirty="0" smtClean="0"/>
              <a:t> </a:t>
            </a:r>
            <a:r>
              <a:rPr lang="en-US" dirty="0" err="1" smtClean="0"/>
              <a:t>endovena</a:t>
            </a:r>
            <a:r>
              <a:rPr lang="en-US" dirty="0" smtClean="0"/>
              <a:t>, 1,8mg/kg </a:t>
            </a:r>
            <a:r>
              <a:rPr lang="en-US" dirty="0" err="1" smtClean="0"/>
              <a:t>ogni</a:t>
            </a:r>
            <a:r>
              <a:rPr lang="en-US" dirty="0" smtClean="0"/>
              <a:t> 3 </a:t>
            </a:r>
            <a:r>
              <a:rPr lang="en-US" dirty="0" err="1" smtClean="0"/>
              <a:t>settimane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avversi</a:t>
            </a:r>
            <a:r>
              <a:rPr lang="en-US" dirty="0" smtClean="0"/>
              <a:t> di </a:t>
            </a:r>
            <a:r>
              <a:rPr lang="en-US" dirty="0" err="1" smtClean="0"/>
              <a:t>grado</a:t>
            </a:r>
            <a:r>
              <a:rPr lang="en-US" dirty="0" smtClean="0"/>
              <a:t> 3-4: neutropenia </a:t>
            </a:r>
            <a:r>
              <a:rPr lang="en-US" dirty="0"/>
              <a:t>(20%), </a:t>
            </a:r>
            <a:r>
              <a:rPr lang="en-US" dirty="0" err="1" smtClean="0"/>
              <a:t>piastrinopenia</a:t>
            </a:r>
            <a:r>
              <a:rPr lang="en-US" dirty="0" smtClean="0"/>
              <a:t> </a:t>
            </a:r>
            <a:r>
              <a:rPr lang="en-US" dirty="0"/>
              <a:t>(8%), e</a:t>
            </a:r>
            <a:r>
              <a:rPr lang="en-US" dirty="0" smtClean="0"/>
              <a:t> </a:t>
            </a:r>
            <a:r>
              <a:rPr lang="en-US" dirty="0" err="1" smtClean="0"/>
              <a:t>neuropatia</a:t>
            </a:r>
            <a:r>
              <a:rPr lang="en-US" dirty="0" smtClean="0"/>
              <a:t> </a:t>
            </a:r>
            <a:r>
              <a:rPr lang="en-US" dirty="0" err="1" smtClean="0"/>
              <a:t>periferica</a:t>
            </a:r>
            <a:r>
              <a:rPr lang="en-US" dirty="0" smtClean="0"/>
              <a:t> </a:t>
            </a:r>
            <a:r>
              <a:rPr lang="en-US" dirty="0" err="1" smtClean="0"/>
              <a:t>sensoriale</a:t>
            </a:r>
            <a:r>
              <a:rPr lang="en-US" dirty="0" smtClean="0"/>
              <a:t>(8</a:t>
            </a:r>
            <a:r>
              <a:rPr lang="en-US" dirty="0"/>
              <a:t>%)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608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Results of a Pivotal Phase II Study of </a:t>
            </a:r>
            <a:r>
              <a:rPr lang="en-US" sz="2000" dirty="0" err="1"/>
              <a:t>Brentuximab</a:t>
            </a:r>
            <a:r>
              <a:rPr lang="en-US" sz="2000" dirty="0"/>
              <a:t> </a:t>
            </a:r>
            <a:r>
              <a:rPr lang="en-US" sz="2000" dirty="0" err="1"/>
              <a:t>Vedotin</a:t>
            </a:r>
            <a:r>
              <a:rPr lang="en-US" sz="2000" dirty="0"/>
              <a:t> for</a:t>
            </a:r>
            <a:br>
              <a:rPr lang="en-US" sz="2000" dirty="0"/>
            </a:br>
            <a:r>
              <a:rPr lang="en-US" sz="2000" dirty="0"/>
              <a:t>Patients With Relapsed or Refractory Hodgkin’s Lymphoma</a:t>
            </a:r>
            <a:br>
              <a:rPr lang="en-US" sz="2000" dirty="0"/>
            </a:br>
            <a:r>
              <a:rPr lang="it-IT" sz="2000" i="1" dirty="0"/>
              <a:t>Anas </a:t>
            </a:r>
            <a:r>
              <a:rPr lang="it-IT" sz="2000" i="1" dirty="0" smtClean="0"/>
              <a:t>Younes et al. J </a:t>
            </a:r>
            <a:r>
              <a:rPr lang="it-IT" sz="2000" i="1" dirty="0" err="1" smtClean="0"/>
              <a:t>Clin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Oncol</a:t>
            </a:r>
            <a:r>
              <a:rPr lang="it-IT" sz="2000" i="1" dirty="0" smtClean="0"/>
              <a:t> 2012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636912"/>
            <a:ext cx="57606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0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4617B"/>
                </a:solidFill>
              </a:rPr>
              <a:t>Results of a Pivotal Phase II Study of </a:t>
            </a:r>
            <a:r>
              <a:rPr lang="en-US" sz="2000" dirty="0" err="1">
                <a:solidFill>
                  <a:srgbClr val="04617B"/>
                </a:solidFill>
              </a:rPr>
              <a:t>Brentuximab</a:t>
            </a:r>
            <a:r>
              <a:rPr lang="en-US" sz="2000" dirty="0">
                <a:solidFill>
                  <a:srgbClr val="04617B"/>
                </a:solidFill>
              </a:rPr>
              <a:t> </a:t>
            </a:r>
            <a:r>
              <a:rPr lang="en-US" sz="2000" dirty="0" err="1">
                <a:solidFill>
                  <a:srgbClr val="04617B"/>
                </a:solidFill>
              </a:rPr>
              <a:t>Vedotin</a:t>
            </a:r>
            <a:r>
              <a:rPr lang="en-US" sz="2000" dirty="0">
                <a:solidFill>
                  <a:srgbClr val="04617B"/>
                </a:solidFill>
              </a:rPr>
              <a:t> for</a:t>
            </a:r>
            <a:br>
              <a:rPr lang="en-US" sz="2000" dirty="0">
                <a:solidFill>
                  <a:srgbClr val="04617B"/>
                </a:solidFill>
              </a:rPr>
            </a:br>
            <a:r>
              <a:rPr lang="en-US" sz="2000" dirty="0">
                <a:solidFill>
                  <a:srgbClr val="04617B"/>
                </a:solidFill>
              </a:rPr>
              <a:t>Patients With Relapsed or Refractory Hodgkin’s Lymphoma</a:t>
            </a:r>
            <a:br>
              <a:rPr lang="en-US" sz="2000" dirty="0">
                <a:solidFill>
                  <a:srgbClr val="04617B"/>
                </a:solidFill>
              </a:rPr>
            </a:br>
            <a:r>
              <a:rPr lang="it-IT" sz="2000" i="1" dirty="0">
                <a:solidFill>
                  <a:srgbClr val="04617B"/>
                </a:solidFill>
              </a:rPr>
              <a:t>Anas Younes et al. J </a:t>
            </a:r>
            <a:r>
              <a:rPr lang="it-IT" sz="2000" i="1" dirty="0" err="1">
                <a:solidFill>
                  <a:srgbClr val="04617B"/>
                </a:solidFill>
              </a:rPr>
              <a:t>Clin</a:t>
            </a:r>
            <a:r>
              <a:rPr lang="it-IT" sz="2000" i="1" dirty="0">
                <a:solidFill>
                  <a:srgbClr val="04617B"/>
                </a:solidFill>
              </a:rPr>
              <a:t> </a:t>
            </a:r>
            <a:r>
              <a:rPr lang="it-IT" sz="2000" i="1" dirty="0" err="1">
                <a:solidFill>
                  <a:srgbClr val="04617B"/>
                </a:solidFill>
              </a:rPr>
              <a:t>Oncol</a:t>
            </a:r>
            <a:r>
              <a:rPr lang="it-IT" sz="2000" i="1" dirty="0">
                <a:solidFill>
                  <a:srgbClr val="04617B"/>
                </a:solidFill>
              </a:rPr>
              <a:t> 2012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35" y="2492896"/>
            <a:ext cx="4191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9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it-IT" dirty="0" smtClean="0"/>
              <a:t>BRENTUXIMAB in pediatria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Dose 1,8mg/kg ogni 3 settimane è ben tollerata </a:t>
            </a:r>
          </a:p>
          <a:p>
            <a:r>
              <a:rPr lang="it-IT" dirty="0" smtClean="0"/>
              <a:t>Nello studio </a:t>
            </a:r>
            <a:r>
              <a:rPr lang="it-IT" dirty="0" err="1" smtClean="0"/>
              <a:t>registrativo</a:t>
            </a:r>
            <a:r>
              <a:rPr lang="it-IT" dirty="0" smtClean="0"/>
              <a:t> FDA di fase 2 del 2011 un sottogruppo di pazienti dai 12 ai 17 anni sono stati arruolati, no tossicità, ottenimento di RC</a:t>
            </a:r>
          </a:p>
          <a:p>
            <a:r>
              <a:rPr lang="it-IT" dirty="0" smtClean="0"/>
              <a:t>Studio di fase 1 internazionale nel 2013, pazienti fra 2 e 18 anni ricaduti e refrattari (J </a:t>
            </a:r>
            <a:r>
              <a:rPr lang="it-IT" dirty="0" err="1" smtClean="0"/>
              <a:t>Clin</a:t>
            </a:r>
            <a:r>
              <a:rPr lang="it-IT" dirty="0" smtClean="0"/>
              <a:t> </a:t>
            </a:r>
            <a:r>
              <a:rPr lang="it-IT" dirty="0" err="1" smtClean="0"/>
              <a:t>Oncol</a:t>
            </a:r>
            <a:r>
              <a:rPr lang="it-IT" dirty="0" smtClean="0"/>
              <a:t>, 2013; 31) ha pubblicato dati di </a:t>
            </a:r>
            <a:r>
              <a:rPr lang="it-IT" dirty="0" err="1" smtClean="0"/>
              <a:t>safety</a:t>
            </a:r>
            <a:r>
              <a:rPr lang="it-IT" dirty="0" smtClean="0"/>
              <a:t> nell’interim analisi</a:t>
            </a:r>
          </a:p>
          <a:p>
            <a:r>
              <a:rPr lang="it-IT" dirty="0" smtClean="0"/>
              <a:t>Studio di fase 2 in progress (NCT01492088)</a:t>
            </a:r>
          </a:p>
          <a:p>
            <a:r>
              <a:rPr lang="it-IT" dirty="0" smtClean="0"/>
              <a:t>In associazione con </a:t>
            </a:r>
            <a:r>
              <a:rPr lang="it-IT" dirty="0" err="1" smtClean="0"/>
              <a:t>gemcitabina</a:t>
            </a:r>
            <a:r>
              <a:rPr lang="it-IT" dirty="0" smtClean="0"/>
              <a:t> in studio COG fase 1-2 per ricaduti refrattari: i </a:t>
            </a:r>
            <a:r>
              <a:rPr lang="it-IT" dirty="0" err="1" smtClean="0"/>
              <a:t>risutlati</a:t>
            </a:r>
            <a:r>
              <a:rPr lang="it-IT" dirty="0" smtClean="0"/>
              <a:t> della prima parte confermano la tollerabilità, la seconda parte in corso (NCT01780662)</a:t>
            </a:r>
          </a:p>
          <a:p>
            <a:pPr marL="0" indent="0" algn="ctr">
              <a:buNone/>
            </a:pPr>
            <a:r>
              <a:rPr lang="it-IT" dirty="0" smtClean="0"/>
              <a:t>NON E’ TERAPIA STANDARD NEI RICADUTI REFRATTARI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Front line negli alti rischi: studi di fase 2 e fase 3 (in sostituzione alla </a:t>
            </a:r>
            <a:r>
              <a:rPr lang="it-IT" dirty="0" err="1" smtClean="0"/>
              <a:t>vincristina</a:t>
            </a:r>
            <a:r>
              <a:rPr lang="it-IT" dirty="0" smtClean="0"/>
              <a:t> nel ciclo OEPA/</a:t>
            </a:r>
            <a:r>
              <a:rPr lang="it-IT" dirty="0" err="1" smtClean="0"/>
              <a:t>COPDac</a:t>
            </a:r>
            <a:r>
              <a:rPr lang="it-IT" dirty="0" smtClean="0"/>
              <a:t> o alla </a:t>
            </a:r>
            <a:r>
              <a:rPr lang="it-IT" dirty="0" err="1" smtClean="0"/>
              <a:t>bleomicina</a:t>
            </a:r>
            <a:r>
              <a:rPr lang="it-IT" dirty="0" smtClean="0"/>
              <a:t> nel ciclo ABVE-PC)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CLASSIFICAZIONE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Nella classificazione WHO del 2008 (</a:t>
            </a:r>
            <a:r>
              <a:rPr lang="it-IT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 tooltip="Glossary: Swerdlow, 2008"/>
              </a:rPr>
              <a:t>Swerdlow</a:t>
            </a:r>
            <a:r>
              <a:rPr lang="it-IT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 tooltip="Glossary: Swerdlow, 2008"/>
              </a:rPr>
              <a:t>, 2008</a:t>
            </a:r>
            <a:r>
              <a:rPr lang="it-IT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il LH è suddiviso in due gruppi: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it-IT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linfoma di </a:t>
            </a:r>
            <a:r>
              <a:rPr lang="it-IT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Hodgkin</a:t>
            </a:r>
            <a:r>
              <a:rPr lang="it-IT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predominanza linfocitaria nodulare (NLPLH) </a:t>
            </a:r>
            <a:r>
              <a:rPr lang="it-IT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rappresenta circa il 5% di tutti i LH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it-IT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linfoma di </a:t>
            </a:r>
            <a:r>
              <a:rPr lang="it-IT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Hodgkin</a:t>
            </a:r>
            <a:r>
              <a:rPr lang="it-IT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classico (</a:t>
            </a:r>
            <a:r>
              <a:rPr lang="it-IT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cLH</a:t>
            </a:r>
            <a:r>
              <a:rPr lang="it-IT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it-IT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comprende 4 sottotipi morfologici: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it-IT" dirty="0">
                <a:latin typeface="Times New Roman"/>
                <a:ea typeface="Times New Roman"/>
                <a:cs typeface="Times New Roman"/>
              </a:rPr>
              <a:t>LH sclero-nodulare 75-80%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it-IT" dirty="0">
                <a:latin typeface="Times New Roman"/>
                <a:ea typeface="Times New Roman"/>
                <a:cs typeface="Times New Roman"/>
              </a:rPr>
              <a:t>LH a </a:t>
            </a:r>
            <a:r>
              <a:rPr lang="it-IT" dirty="0" err="1">
                <a:latin typeface="Times New Roman"/>
                <a:ea typeface="Times New Roman"/>
                <a:cs typeface="Times New Roman"/>
              </a:rPr>
              <a:t>cellularità</a:t>
            </a:r>
            <a:r>
              <a:rPr lang="it-IT" dirty="0">
                <a:latin typeface="Times New Roman"/>
                <a:ea typeface="Times New Roman"/>
                <a:cs typeface="Times New Roman"/>
              </a:rPr>
              <a:t> mista 20-25%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it-IT" dirty="0">
                <a:latin typeface="Times New Roman"/>
                <a:ea typeface="Times New Roman"/>
                <a:cs typeface="Times New Roman"/>
              </a:rPr>
              <a:t>LH ricco in linfociti 5%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it-IT" dirty="0">
                <a:latin typeface="Times New Roman"/>
                <a:ea typeface="Times New Roman"/>
                <a:cs typeface="Times New Roman"/>
              </a:rPr>
              <a:t>LH a deplezione linfocitaria &lt;1%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57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4383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41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NIVOLUMAB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Anticorpo monoclonale </a:t>
            </a:r>
            <a:r>
              <a:rPr lang="it-IT" b="1" dirty="0" smtClean="0"/>
              <a:t>anti PD-1</a:t>
            </a:r>
          </a:p>
          <a:p>
            <a:pPr marL="0" indent="0">
              <a:buNone/>
            </a:pPr>
            <a:r>
              <a:rPr lang="it-IT" dirty="0" smtClean="0"/>
              <a:t>Attiva </a:t>
            </a:r>
            <a:r>
              <a:rPr lang="it-IT" b="1" dirty="0" smtClean="0"/>
              <a:t>l’immunità anti tumore </a:t>
            </a:r>
            <a:r>
              <a:rPr lang="it-IT" dirty="0" smtClean="0"/>
              <a:t>interrompendo il blocco della morte cellulare programmata regolata dalla proteina PD-1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Nel microambiente un’aumentata espressione di PD-1 sui linfociti T e un’aumentata espressione del </a:t>
            </a:r>
            <a:r>
              <a:rPr lang="it-IT" dirty="0" err="1" smtClean="0"/>
              <a:t>ligando</a:t>
            </a:r>
            <a:r>
              <a:rPr lang="it-IT" dirty="0" smtClean="0"/>
              <a:t>  sulle cellule H/RS permette l’evasione della sorveglianza T-mediata sul tumore</a:t>
            </a:r>
          </a:p>
          <a:p>
            <a:pPr marL="0" indent="0">
              <a:buNone/>
            </a:pPr>
            <a:r>
              <a:rPr lang="it-IT" dirty="0" smtClean="0"/>
              <a:t>L’anticorpo che blocca il legame PD-1-ligando porta l’attivazione dei linfociti T anti tumore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641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NIVOLUMAB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Nell’adulto risposte sino all’87% in pazienti pesantemente pretrattati, recidivati/refrattari</a:t>
            </a:r>
          </a:p>
          <a:p>
            <a:r>
              <a:rPr lang="it-IT" dirty="0" smtClean="0"/>
              <a:t>Registrato in 648/96 per il tumore non a piccole cellule del polmone e il melanoma metastatico, uso compassionevole nell’HL</a:t>
            </a:r>
          </a:p>
          <a:p>
            <a:r>
              <a:rPr lang="it-IT" dirty="0" smtClean="0"/>
              <a:t>Il gruppo Nord Americano ha attivo studio pediatrico come agente singolo nei ricaduti refrattari (NCT02304458)</a:t>
            </a:r>
          </a:p>
        </p:txBody>
      </p:sp>
    </p:spTree>
    <p:extLst>
      <p:ext uri="{BB962C8B-B14F-4D97-AF65-F5344CB8AC3E}">
        <p14:creationId xmlns:p14="http://schemas.microsoft.com/office/powerpoint/2010/main" val="438058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IMMUNOTERAPIA ADOTTIVA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pazienti pediatrici con associata infezione EBV, nei ricaduti o post-trapianto </a:t>
            </a:r>
          </a:p>
          <a:p>
            <a:r>
              <a:rPr lang="it-IT" dirty="0" smtClean="0"/>
              <a:t>Linfociti T citotossici autologhi diretti verso antigeni EBV sono risultati attivi sia nel controllo della malattia che come mantenimento negli alti rischi (I </a:t>
            </a:r>
            <a:r>
              <a:rPr lang="it-IT" dirty="0" err="1" smtClean="0"/>
              <a:t>Clin</a:t>
            </a:r>
            <a:r>
              <a:rPr lang="it-IT" dirty="0" smtClean="0"/>
              <a:t> </a:t>
            </a:r>
            <a:r>
              <a:rPr lang="it-IT" dirty="0" err="1" smtClean="0"/>
              <a:t>Oncol</a:t>
            </a:r>
            <a:r>
              <a:rPr lang="it-IT" dirty="0" smtClean="0"/>
              <a:t>, 2014; 32: 798-808), studio in corso, 50 pazienti, 11 sotto i 21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575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BORTEZOMIB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Inibitore del </a:t>
            </a:r>
            <a:r>
              <a:rPr lang="it-IT" dirty="0" err="1" smtClean="0"/>
              <a:t>proteasoma</a:t>
            </a:r>
            <a:r>
              <a:rPr lang="it-IT" dirty="0" smtClean="0"/>
              <a:t> 26S, stabilizza proteine degradate dal sistema dei </a:t>
            </a:r>
            <a:r>
              <a:rPr lang="it-IT" dirty="0" err="1" smtClean="0"/>
              <a:t>proteasomi</a:t>
            </a:r>
            <a:r>
              <a:rPr lang="it-IT" dirty="0" smtClean="0"/>
              <a:t>, compreso l’inibitore del fattore nucleare NF-</a:t>
            </a:r>
            <a:r>
              <a:rPr lang="it-IT" dirty="0" err="1" smtClean="0"/>
              <a:t>kB</a:t>
            </a:r>
            <a:endParaRPr lang="it-IT" dirty="0" smtClean="0"/>
          </a:p>
          <a:p>
            <a:r>
              <a:rPr lang="it-IT" dirty="0" smtClean="0"/>
              <a:t>L’attivazione del fattore nucleare (NF)-kb è una caratteristica molecolare delle cellule di </a:t>
            </a:r>
            <a:r>
              <a:rPr lang="it-IT" dirty="0" err="1" smtClean="0"/>
              <a:t>Hodgkin</a:t>
            </a:r>
            <a:r>
              <a:rPr lang="it-IT" dirty="0" smtClean="0"/>
              <a:t> e RS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RIATTIVARE L’INIBITORE DELL’NF-kb RAPPRESENTA UN’ATTRAENTE TERAPIA TARGET NEL LINFOMA DI HODGKIN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136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BORTEZOMIB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Trial del gruppo COG sull’efficacia di </a:t>
            </a:r>
            <a:r>
              <a:rPr lang="it-IT" dirty="0" err="1" smtClean="0"/>
              <a:t>assocuare</a:t>
            </a:r>
            <a:r>
              <a:rPr lang="it-IT" dirty="0" smtClean="0"/>
              <a:t> </a:t>
            </a:r>
            <a:r>
              <a:rPr lang="it-IT" dirty="0" err="1" smtClean="0"/>
              <a:t>Bortezomib</a:t>
            </a:r>
            <a:r>
              <a:rPr lang="it-IT" dirty="0" smtClean="0"/>
              <a:t> a </a:t>
            </a:r>
            <a:r>
              <a:rPr lang="it-IT" dirty="0" err="1" smtClean="0"/>
              <a:t>Ifosfamide</a:t>
            </a:r>
            <a:r>
              <a:rPr lang="it-IT" dirty="0" smtClean="0"/>
              <a:t> e </a:t>
            </a:r>
            <a:r>
              <a:rPr lang="it-IT" dirty="0" err="1" smtClean="0"/>
              <a:t>Vinorelbina</a:t>
            </a:r>
            <a:r>
              <a:rPr lang="it-IT" dirty="0" smtClean="0"/>
              <a:t> in pazienti pediatrici ricaduti (Br J </a:t>
            </a:r>
            <a:r>
              <a:rPr lang="it-IT" dirty="0" err="1" smtClean="0"/>
              <a:t>Haematology</a:t>
            </a:r>
            <a:r>
              <a:rPr lang="it-IT" dirty="0" smtClean="0"/>
              <a:t>, 2015; 170:118-122)</a:t>
            </a:r>
          </a:p>
          <a:p>
            <a:r>
              <a:rPr lang="it-IT" dirty="0" err="1" smtClean="0"/>
              <a:t>Endopoint</a:t>
            </a:r>
            <a:r>
              <a:rPr lang="it-IT" dirty="0" smtClean="0"/>
              <a:t> primario: RC anatomica dopo 2 cicli: raggiunto da pochi pazienti</a:t>
            </a:r>
          </a:p>
          <a:p>
            <a:r>
              <a:rPr lang="it-IT" dirty="0" err="1" smtClean="0"/>
              <a:t>Endpoint</a:t>
            </a:r>
            <a:r>
              <a:rPr lang="it-IT" dirty="0" smtClean="0"/>
              <a:t> secondario: OR (CR+PR) alla fine dei 4 cicli: 83%, risultato sovrapponibile a trattamenti alternativi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438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TERAPIA EPIGENETICA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INIBITORI DELLE ISTONE DEACETILASI</a:t>
            </a:r>
          </a:p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 err="1" smtClean="0"/>
              <a:t>deacetilasi</a:t>
            </a:r>
            <a:r>
              <a:rPr lang="it-IT" dirty="0" smtClean="0"/>
              <a:t> sono enzimi che rimuovono i gruppi acetili dai residui di lisina, entrando nella regolazione di diverse vie di attivazione </a:t>
            </a:r>
            <a:r>
              <a:rPr lang="it-IT" dirty="0" err="1" smtClean="0"/>
              <a:t>oncogenica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smtClean="0"/>
              <a:t>Effetto </a:t>
            </a:r>
            <a:r>
              <a:rPr lang="it-IT" dirty="0" err="1" smtClean="0"/>
              <a:t>mulitarget</a:t>
            </a:r>
            <a:r>
              <a:rPr lang="it-IT" dirty="0" smtClean="0"/>
              <a:t>, attività anti-tumore ed effetto immunoregolatore</a:t>
            </a:r>
          </a:p>
          <a:p>
            <a:pPr marL="0" indent="0">
              <a:buNone/>
            </a:pPr>
            <a:r>
              <a:rPr lang="it-IT" dirty="0" smtClean="0"/>
              <a:t>Non ci sono dati in pediatria, salvo per PANOBINOSTAT, un potente pan-</a:t>
            </a:r>
            <a:r>
              <a:rPr lang="it-IT" dirty="0" err="1" smtClean="0"/>
              <a:t>deacetilasi</a:t>
            </a:r>
            <a:r>
              <a:rPr lang="it-IT" dirty="0" smtClean="0"/>
              <a:t> inibitore, incluso in studio clinico di fase 1 per pazienti pediatrici affetti da patologie </a:t>
            </a:r>
            <a:r>
              <a:rPr lang="it-IT" dirty="0" err="1" smtClean="0"/>
              <a:t>oncoematologiche</a:t>
            </a:r>
            <a:r>
              <a:rPr lang="it-IT" dirty="0" smtClean="0"/>
              <a:t> compreso LH, ricaduti refrattari (NCT01321346)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46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SINTESI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 LINEA: ciclo polichemioterapico </a:t>
            </a:r>
            <a:r>
              <a:rPr lang="it-IT" dirty="0" err="1" smtClean="0"/>
              <a:t>risk-adapted</a:t>
            </a:r>
            <a:r>
              <a:rPr lang="it-IT" dirty="0" smtClean="0"/>
              <a:t> con o senza RT </a:t>
            </a:r>
            <a:r>
              <a:rPr lang="it-IT" dirty="0" err="1" smtClean="0"/>
              <a:t>involved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a bassi dosaggi. NO STANDARD OF CARE</a:t>
            </a:r>
          </a:p>
          <a:p>
            <a:r>
              <a:rPr lang="it-IT" dirty="0" smtClean="0"/>
              <a:t>RICADUTI: schemi polichemioterapici in preparazione ad alte dosi e trapianto autologo</a:t>
            </a:r>
          </a:p>
          <a:p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IMPORTANZA DI ADEGUATI CRITERI DI STRATIFICAZIONE DEL RISCHIO FIN DALLA DIAGNOSI PER MINIMIZZARE LA TOSSICITA’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82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SINTESI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NUOVI FARMACI</a:t>
            </a:r>
          </a:p>
          <a:p>
            <a:r>
              <a:rPr lang="it-IT" dirty="0" smtClean="0"/>
              <a:t>Possono essere impiegati in prima linea per ridurre ulteriormente la tossicità di chemio e </a:t>
            </a:r>
            <a:r>
              <a:rPr lang="it-IT" dirty="0" err="1" smtClean="0"/>
              <a:t>radiotertapia</a:t>
            </a:r>
            <a:r>
              <a:rPr lang="it-IT" dirty="0" smtClean="0"/>
              <a:t>??</a:t>
            </a:r>
          </a:p>
          <a:p>
            <a:r>
              <a:rPr lang="it-IT" dirty="0" smtClean="0"/>
              <a:t>Come possono essere usati in associazione??</a:t>
            </a:r>
          </a:p>
          <a:p>
            <a:r>
              <a:rPr lang="it-IT" dirty="0" smtClean="0"/>
              <a:t>Ci sono dei </a:t>
            </a:r>
            <a:r>
              <a:rPr lang="it-IT" dirty="0" err="1" smtClean="0"/>
              <a:t>markers</a:t>
            </a:r>
            <a:r>
              <a:rPr lang="it-IT" dirty="0" smtClean="0"/>
              <a:t> predittivi da poter usare come </a:t>
            </a:r>
            <a:r>
              <a:rPr lang="it-IT" dirty="0" err="1" smtClean="0"/>
              <a:t>endpoint</a:t>
            </a:r>
            <a:r>
              <a:rPr lang="it-IT" dirty="0" smtClean="0"/>
              <a:t> precoce di PFS o di rischio di tossicità d’organo secondaria??</a:t>
            </a:r>
          </a:p>
          <a:p>
            <a:pPr marL="0" indent="0">
              <a:buNone/>
            </a:pPr>
            <a:r>
              <a:rPr lang="it-IT" dirty="0" smtClean="0"/>
              <a:t>La bassa prevalenza della malattia e la buona risposta alle terapie convenzionali rende più lenta la risposta a queste domande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88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it-IT" sz="4800" dirty="0" smtClean="0"/>
              <a:t>ISTOLOGIA</a:t>
            </a:r>
            <a:endParaRPr lang="it-IT" sz="4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Il LH si caratterizza per la presenza delle cellule </a:t>
            </a:r>
            <a:r>
              <a:rPr lang="it-IT" sz="2800" dirty="0" smtClean="0"/>
              <a:t>neoplastiche:</a:t>
            </a:r>
          </a:p>
          <a:p>
            <a:r>
              <a:rPr lang="it-IT" sz="2800" dirty="0" smtClean="0"/>
              <a:t>cellula </a:t>
            </a:r>
            <a:r>
              <a:rPr lang="it-IT" sz="2800" dirty="0"/>
              <a:t>di </a:t>
            </a:r>
            <a:r>
              <a:rPr lang="it-IT" sz="2800" b="1" dirty="0" err="1"/>
              <a:t>Reed-Sternberg</a:t>
            </a:r>
            <a:r>
              <a:rPr lang="it-IT" sz="2800" b="1" dirty="0"/>
              <a:t> </a:t>
            </a:r>
            <a:r>
              <a:rPr lang="it-IT" sz="2800" dirty="0"/>
              <a:t>e </a:t>
            </a:r>
            <a:r>
              <a:rPr lang="it-IT" sz="2800" b="1" dirty="0"/>
              <a:t>cellula di </a:t>
            </a:r>
            <a:r>
              <a:rPr lang="it-IT" sz="2800" b="1" dirty="0" err="1"/>
              <a:t>Hodgkin</a:t>
            </a:r>
            <a:r>
              <a:rPr lang="it-IT" sz="2800" b="1" dirty="0"/>
              <a:t> </a:t>
            </a:r>
            <a:r>
              <a:rPr lang="it-IT" sz="2800" dirty="0"/>
              <a:t>per la variante classica, </a:t>
            </a:r>
            <a:endParaRPr lang="it-IT" sz="2800" dirty="0" smtClean="0"/>
          </a:p>
          <a:p>
            <a:r>
              <a:rPr lang="it-IT" sz="2800" dirty="0" smtClean="0"/>
              <a:t>cellula </a:t>
            </a:r>
            <a:r>
              <a:rPr lang="it-IT" sz="2800" b="1" dirty="0"/>
              <a:t>LP – </a:t>
            </a:r>
            <a:r>
              <a:rPr lang="it-IT" sz="2800" b="1" i="1" dirty="0" err="1"/>
              <a:t>Lymphocyte</a:t>
            </a:r>
            <a:r>
              <a:rPr lang="it-IT" sz="2800" b="1" i="1" dirty="0"/>
              <a:t> </a:t>
            </a:r>
            <a:r>
              <a:rPr lang="it-IT" sz="2800" b="1" i="1" dirty="0" err="1"/>
              <a:t>Predominant</a:t>
            </a:r>
            <a:r>
              <a:rPr lang="it-IT" sz="2800" b="1" i="1" dirty="0"/>
              <a:t> </a:t>
            </a:r>
            <a:r>
              <a:rPr lang="it-IT" sz="2800" i="1" dirty="0"/>
              <a:t>-</a:t>
            </a:r>
            <a:r>
              <a:rPr lang="it-IT" sz="2800" dirty="0"/>
              <a:t> per la variante a predominanza </a:t>
            </a:r>
            <a:r>
              <a:rPr lang="it-IT" sz="2800" dirty="0" smtClean="0"/>
              <a:t>linfocitaria</a:t>
            </a:r>
          </a:p>
          <a:p>
            <a:pPr marL="0" indent="0">
              <a:buNone/>
            </a:pPr>
            <a:r>
              <a:rPr lang="it-IT" sz="2800" dirty="0" smtClean="0"/>
              <a:t>all’interno </a:t>
            </a:r>
            <a:r>
              <a:rPr lang="it-IT" sz="2800" dirty="0"/>
              <a:t>di un ampio microambiente polimorfo reattivo (composto da eosinofili, linfociti, plasmacellule, fibroblasti e fibre collagene), di cui le cellule neoplastiche rappresentano spesso solo una minima parte (circa 1%) (</a:t>
            </a:r>
            <a:r>
              <a:rPr lang="it-IT" sz="2800" dirty="0" err="1">
                <a:hlinkClick r:id="rId2" tooltip="Glossary: Swerdlow, 2008"/>
              </a:rPr>
              <a:t>Swerdlow</a:t>
            </a:r>
            <a:r>
              <a:rPr lang="it-IT" sz="2800" dirty="0">
                <a:hlinkClick r:id="rId2" tooltip="Glossary: Swerdlow, 2008"/>
              </a:rPr>
              <a:t>, 2008</a:t>
            </a:r>
            <a:r>
              <a:rPr lang="it-IT" sz="2800" dirty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110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sz="5400" dirty="0"/>
              <a:t>ISTOLOGIA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3824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39" y="2492896"/>
            <a:ext cx="152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2724"/>
            <a:ext cx="52006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7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sz="5400" dirty="0"/>
              <a:t>ISTOLOGIA</a:t>
            </a:r>
            <a:endParaRPr lang="it-IT" dirty="0"/>
          </a:p>
        </p:txBody>
      </p:sp>
      <p:pic>
        <p:nvPicPr>
          <p:cNvPr id="5" name="Segnaposto contenuto 4" descr="CARLI_PIZZOLO_Il_Linfoma_di_Hodgkin_Figura_4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604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posto contenuto 5" descr="CARLI_PIZZOLO_Il_Linfoma_di_Hodgkin_Figura_5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8575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ARLI_PIZZOLO_Il_Linfoma_di_Hodgkin_Figura_6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8575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3235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/>
              <a:t>Linfoma di </a:t>
            </a:r>
            <a:r>
              <a:rPr lang="it-IT" i="1" dirty="0" err="1"/>
              <a:t>Hodgkin</a:t>
            </a:r>
            <a:r>
              <a:rPr lang="it-IT" i="1" dirty="0"/>
              <a:t> a predominanza linfocitaria nodulare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184212" y="5553980"/>
            <a:ext cx="3007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Linfoma di </a:t>
            </a:r>
            <a:r>
              <a:rPr lang="it-IT" i="1" dirty="0" err="1"/>
              <a:t>Hodgkin</a:t>
            </a:r>
            <a:r>
              <a:rPr lang="it-IT" i="1" dirty="0"/>
              <a:t> classico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06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IMMUNOFENOTIPO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La cellula di RS presenta </a:t>
            </a:r>
            <a:r>
              <a:rPr lang="it-IT" dirty="0" smtClean="0"/>
              <a:t>un </a:t>
            </a:r>
            <a:r>
              <a:rPr lang="it-IT" dirty="0"/>
              <a:t>fenotipo peculiare caratterizzato dalla negatività di CD45 e dall’intensa espressione di CD30 e CD15 (in circa il 70% dei casi) </a:t>
            </a:r>
            <a:r>
              <a:rPr lang="it-IT" dirty="0" smtClean="0"/>
              <a:t>Assenti </a:t>
            </a:r>
            <a:r>
              <a:rPr lang="it-IT" dirty="0"/>
              <a:t>o positivi in una percentuale minoritaria sono i marcatori di linea B e le catene delle immunoglobuline.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CD20 è espresso, a bassa intensità, nel 30% dei casi. </a:t>
            </a:r>
            <a:endParaRPr lang="it-IT" dirty="0" smtClean="0"/>
          </a:p>
          <a:p>
            <a:r>
              <a:rPr lang="it-IT" dirty="0" smtClean="0"/>
              <a:t>Spesso </a:t>
            </a:r>
            <a:r>
              <a:rPr lang="it-IT" dirty="0"/>
              <a:t>sono presenti marcatori d’infezione EBV come LMP1 ed EBER (30-40% dei casi).</a:t>
            </a:r>
          </a:p>
          <a:p>
            <a:endParaRPr lang="it-IT" dirty="0"/>
          </a:p>
        </p:txBody>
      </p:sp>
      <p:pic>
        <p:nvPicPr>
          <p:cNvPr id="7" name="Segnaposto contenuto 6" descr="CARLI_PIZZOLO_Il_Linfoma_di_Hodgkin_Tabella_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38437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87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PATOGENESI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Nel LH classico la perdita d’espressione dei tipici marcatori di linea B è stata imputata a </a:t>
            </a:r>
            <a:r>
              <a:rPr lang="it-IT" b="1" dirty="0" err="1"/>
              <a:t>deregolazione</a:t>
            </a:r>
            <a:r>
              <a:rPr lang="it-IT" b="1" dirty="0"/>
              <a:t> dei fattori </a:t>
            </a:r>
            <a:r>
              <a:rPr lang="it-IT" b="1" dirty="0" err="1"/>
              <a:t>trascrizionali</a:t>
            </a:r>
            <a:r>
              <a:rPr lang="it-IT" b="1" dirty="0"/>
              <a:t> normalmente attivi nella linfopoiesi B </a:t>
            </a:r>
            <a:r>
              <a:rPr lang="it-IT" dirty="0"/>
              <a:t>come OCT-2, il suo </a:t>
            </a:r>
            <a:r>
              <a:rPr lang="it-IT" dirty="0" err="1"/>
              <a:t>coattivatore</a:t>
            </a:r>
            <a:r>
              <a:rPr lang="it-IT" dirty="0"/>
              <a:t> BOB1, PU.1, EBF1, TCF3, PAX-5 e contemporaneamente </a:t>
            </a:r>
            <a:r>
              <a:rPr lang="it-IT" b="1" dirty="0"/>
              <a:t>all’attivazione aberrante di un ampio gruppo di fattori </a:t>
            </a:r>
            <a:r>
              <a:rPr lang="it-IT" b="1" dirty="0" err="1"/>
              <a:t>trascrizionali</a:t>
            </a:r>
            <a:r>
              <a:rPr lang="it-IT" dirty="0"/>
              <a:t> come Notch-1, STAT3, STAT5A/B, STAT6, GATA2 e </a:t>
            </a:r>
            <a:r>
              <a:rPr lang="it-IT" dirty="0" err="1"/>
              <a:t>PcG</a:t>
            </a:r>
            <a:r>
              <a:rPr lang="it-IT" dirty="0"/>
              <a:t> (</a:t>
            </a:r>
            <a:r>
              <a:rPr lang="it-IT" dirty="0" err="1">
                <a:hlinkClick r:id="rId2" tooltip="Glossary: Kuppers, 2009"/>
              </a:rPr>
              <a:t>Kuppers</a:t>
            </a:r>
            <a:r>
              <a:rPr lang="it-IT" dirty="0">
                <a:hlinkClick r:id="rId2" tooltip="Glossary: Kuppers, 2009"/>
              </a:rPr>
              <a:t>, 2009</a:t>
            </a:r>
            <a:r>
              <a:rPr lang="it-IT" dirty="0"/>
              <a:t>; </a:t>
            </a:r>
            <a:r>
              <a:rPr lang="it-IT" dirty="0">
                <a:hlinkClick r:id="rId3" tooltip="Glossary: Jona, 2013"/>
              </a:rPr>
              <a:t>Jona, </a:t>
            </a:r>
            <a:r>
              <a:rPr lang="it-IT" dirty="0" smtClean="0">
                <a:hlinkClick r:id="rId3" tooltip="Glossary: Jona, 2013"/>
              </a:rPr>
              <a:t>2013</a:t>
            </a:r>
            <a:r>
              <a:rPr lang="it-IT" dirty="0" smtClean="0"/>
              <a:t>).</a:t>
            </a:r>
            <a:endParaRPr lang="it-IT" dirty="0"/>
          </a:p>
          <a:p>
            <a:r>
              <a:rPr lang="it-IT" dirty="0"/>
              <a:t>Tutti questi dati suggeriscono come nel processo patogenetico del linfoma di </a:t>
            </a:r>
            <a:r>
              <a:rPr lang="it-IT" dirty="0" err="1"/>
              <a:t>Hodgkin</a:t>
            </a:r>
            <a:r>
              <a:rPr lang="it-IT" dirty="0"/>
              <a:t> siano presenti sia meccanismi che </a:t>
            </a:r>
            <a:r>
              <a:rPr lang="it-IT" b="1" dirty="0"/>
              <a:t>bloccano i fenomeni di apoptosi</a:t>
            </a:r>
            <a:r>
              <a:rPr lang="it-IT" dirty="0"/>
              <a:t>, sia meccanismi che portano a </a:t>
            </a:r>
            <a:r>
              <a:rPr lang="it-IT" b="1" dirty="0"/>
              <a:t>un’attivazione costitutiva dei processi di proliferazione.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51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anchor="ctr"/>
          <a:lstStyle/>
          <a:p>
            <a:pPr algn="ctr"/>
            <a:r>
              <a:rPr lang="it-IT" dirty="0" smtClean="0"/>
              <a:t>PATOGENESI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Le cellule di </a:t>
            </a:r>
            <a:r>
              <a:rPr lang="it-IT" dirty="0" err="1" smtClean="0"/>
              <a:t>Hodgkin</a:t>
            </a:r>
            <a:r>
              <a:rPr lang="it-IT" dirty="0" smtClean="0"/>
              <a:t> e </a:t>
            </a:r>
            <a:r>
              <a:rPr lang="it-IT" dirty="0" err="1" smtClean="0"/>
              <a:t>Reed-Sternberg</a:t>
            </a:r>
            <a:r>
              <a:rPr lang="it-IT" dirty="0" smtClean="0"/>
              <a:t> </a:t>
            </a:r>
            <a:r>
              <a:rPr lang="it-IT" b="1" dirty="0" smtClean="0"/>
              <a:t>manipolano il loro microambiente sopprimendo la sorveglianza immunitaria antitumore:</a:t>
            </a:r>
          </a:p>
          <a:p>
            <a:r>
              <a:rPr lang="it-IT" dirty="0" smtClean="0"/>
              <a:t>Producono citochine che attraggono i T-Helper2 e i </a:t>
            </a:r>
            <a:r>
              <a:rPr lang="it-IT" dirty="0" err="1" smtClean="0"/>
              <a:t>Tregolatori</a:t>
            </a:r>
            <a:r>
              <a:rPr lang="it-IT" dirty="0" smtClean="0"/>
              <a:t>, IL7</a:t>
            </a:r>
          </a:p>
          <a:p>
            <a:r>
              <a:rPr lang="it-IT" dirty="0" smtClean="0"/>
              <a:t>Esprimono molecole di superfice che inducono tolleranza</a:t>
            </a:r>
          </a:p>
          <a:p>
            <a:r>
              <a:rPr lang="it-IT" dirty="0" smtClean="0"/>
              <a:t>Riducono l’infiltrato dei CD8 e ne inducono l’apoptosi nei citotossici tumore specifici</a:t>
            </a:r>
          </a:p>
          <a:p>
            <a:pPr marL="0" indent="0" algn="ctr">
              <a:buNone/>
            </a:pPr>
            <a:r>
              <a:rPr lang="it-IT" b="1" dirty="0" smtClean="0"/>
              <a:t>ANERGIA NELLE CELLULE T PERI TUMORE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62619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2072</Words>
  <Application>Microsoft Office PowerPoint</Application>
  <PresentationFormat>Presentazione su schermo (4:3)</PresentationFormat>
  <Paragraphs>160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Equinozio</vt:lpstr>
      <vt:lpstr>Novità nel trattamento del linfoma di Hodgkin</vt:lpstr>
      <vt:lpstr>INCIDENZA </vt:lpstr>
      <vt:lpstr>CLASSIFICAZIONE</vt:lpstr>
      <vt:lpstr>ISTOLOGIA</vt:lpstr>
      <vt:lpstr>ISTOLOGIA</vt:lpstr>
      <vt:lpstr>ISTOLOGIA</vt:lpstr>
      <vt:lpstr>IMMUNOFENOTIPO</vt:lpstr>
      <vt:lpstr>PATOGENESI</vt:lpstr>
      <vt:lpstr>PATOGENESI </vt:lpstr>
      <vt:lpstr>PATOGENESI </vt:lpstr>
      <vt:lpstr>PATOGENESI </vt:lpstr>
      <vt:lpstr>PATOGENESI </vt:lpstr>
      <vt:lpstr>CLINICA</vt:lpstr>
      <vt:lpstr>CLINICA</vt:lpstr>
      <vt:lpstr>STADIAZIONE</vt:lpstr>
      <vt:lpstr>TERAPIA</vt:lpstr>
      <vt:lpstr>TERAPIA</vt:lpstr>
      <vt:lpstr>   Hodgkin lymphoma in children and adolescents: improving the therapeutic index Kara M. Kelly                                                             Blood, 26 november 2015, vol 126, number 22</vt:lpstr>
      <vt:lpstr>RADIOTERAPIA </vt:lpstr>
      <vt:lpstr>RICADUTI E REFRATTARI</vt:lpstr>
      <vt:lpstr>NUOVI FARMACI</vt:lpstr>
      <vt:lpstr>NUOVI FARMACI</vt:lpstr>
      <vt:lpstr>BRENTUXIMAB</vt:lpstr>
      <vt:lpstr>BRENTUXIMAB</vt:lpstr>
      <vt:lpstr>BRENTUXIMAB</vt:lpstr>
      <vt:lpstr>BRENTUXIMAB</vt:lpstr>
      <vt:lpstr>Results of a Pivotal Phase II Study of Brentuximab Vedotin for Patients With Relapsed or Refractory Hodgkin’s Lymphoma Anas Younes et al. J Clin Oncol 2012</vt:lpstr>
      <vt:lpstr>Results of a Pivotal Phase II Study of Brentuximab Vedotin for Patients With Relapsed or Refractory Hodgkin’s Lymphoma Anas Younes et al. J Clin Oncol 2012</vt:lpstr>
      <vt:lpstr>BRENTUXIMAB in pediatria</vt:lpstr>
      <vt:lpstr>Presentazione standard di PowerPoint</vt:lpstr>
      <vt:lpstr>NIVOLUMAB</vt:lpstr>
      <vt:lpstr>NIVOLUMAB</vt:lpstr>
      <vt:lpstr>IMMUNOTERAPIA ADOTTIVA</vt:lpstr>
      <vt:lpstr>BORTEZOMIB</vt:lpstr>
      <vt:lpstr>BORTEZOMIB</vt:lpstr>
      <vt:lpstr>TERAPIA EPIGENETICA</vt:lpstr>
      <vt:lpstr>SINTESI </vt:lpstr>
      <vt:lpstr>SINTESI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Bernuzzi Patrizia</dc:creator>
  <cp:lastModifiedBy>Bernuzzi Patrizia</cp:lastModifiedBy>
  <cp:revision>36</cp:revision>
  <dcterms:created xsi:type="dcterms:W3CDTF">2016-02-10T15:56:50Z</dcterms:created>
  <dcterms:modified xsi:type="dcterms:W3CDTF">2016-02-12T20:14:59Z</dcterms:modified>
</cp:coreProperties>
</file>