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893" r:id="rId3"/>
  </p:sldMasterIdLst>
  <p:notesMasterIdLst>
    <p:notesMasterId r:id="rId86"/>
  </p:notesMasterIdLst>
  <p:sldIdLst>
    <p:sldId id="278" r:id="rId4"/>
    <p:sldId id="279" r:id="rId5"/>
    <p:sldId id="387" r:id="rId6"/>
    <p:sldId id="283" r:id="rId7"/>
    <p:sldId id="439" r:id="rId8"/>
    <p:sldId id="281" r:id="rId9"/>
    <p:sldId id="280" r:id="rId10"/>
    <p:sldId id="282" r:id="rId11"/>
    <p:sldId id="287" r:id="rId12"/>
    <p:sldId id="288" r:id="rId13"/>
    <p:sldId id="392" r:id="rId14"/>
    <p:sldId id="290" r:id="rId15"/>
    <p:sldId id="292" r:id="rId16"/>
    <p:sldId id="293" r:id="rId17"/>
    <p:sldId id="295" r:id="rId18"/>
    <p:sldId id="298" r:id="rId19"/>
    <p:sldId id="300" r:id="rId20"/>
    <p:sldId id="299" r:id="rId21"/>
    <p:sldId id="297" r:id="rId22"/>
    <p:sldId id="415" r:id="rId23"/>
    <p:sldId id="303" r:id="rId24"/>
    <p:sldId id="304" r:id="rId25"/>
    <p:sldId id="305" r:id="rId26"/>
    <p:sldId id="307" r:id="rId27"/>
    <p:sldId id="309" r:id="rId28"/>
    <p:sldId id="417" r:id="rId29"/>
    <p:sldId id="310" r:id="rId30"/>
    <p:sldId id="311" r:id="rId31"/>
    <p:sldId id="313" r:id="rId32"/>
    <p:sldId id="312" r:id="rId33"/>
    <p:sldId id="331" r:id="rId34"/>
    <p:sldId id="421" r:id="rId35"/>
    <p:sldId id="316" r:id="rId36"/>
    <p:sldId id="328" r:id="rId37"/>
    <p:sldId id="322" r:id="rId38"/>
    <p:sldId id="321" r:id="rId39"/>
    <p:sldId id="323" r:id="rId40"/>
    <p:sldId id="324" r:id="rId41"/>
    <p:sldId id="424" r:id="rId42"/>
    <p:sldId id="425" r:id="rId43"/>
    <p:sldId id="426" r:id="rId44"/>
    <p:sldId id="422" r:id="rId45"/>
    <p:sldId id="423" r:id="rId46"/>
    <p:sldId id="333" r:id="rId47"/>
    <p:sldId id="432" r:id="rId48"/>
    <p:sldId id="397" r:id="rId49"/>
    <p:sldId id="396" r:id="rId50"/>
    <p:sldId id="402" r:id="rId51"/>
    <p:sldId id="338" r:id="rId52"/>
    <p:sldId id="335" r:id="rId53"/>
    <p:sldId id="431" r:id="rId54"/>
    <p:sldId id="395" r:id="rId55"/>
    <p:sldId id="403" r:id="rId56"/>
    <p:sldId id="428" r:id="rId57"/>
    <p:sldId id="405" r:id="rId58"/>
    <p:sldId id="406" r:id="rId59"/>
    <p:sldId id="429" r:id="rId60"/>
    <p:sldId id="341" r:id="rId61"/>
    <p:sldId id="342" r:id="rId62"/>
    <p:sldId id="344" r:id="rId63"/>
    <p:sldId id="340" r:id="rId64"/>
    <p:sldId id="347" r:id="rId65"/>
    <p:sldId id="348" r:id="rId66"/>
    <p:sldId id="351" r:id="rId67"/>
    <p:sldId id="352" r:id="rId68"/>
    <p:sldId id="435" r:id="rId69"/>
    <p:sldId id="356" r:id="rId70"/>
    <p:sldId id="420" r:id="rId71"/>
    <p:sldId id="354" r:id="rId72"/>
    <p:sldId id="353" r:id="rId73"/>
    <p:sldId id="359" r:id="rId74"/>
    <p:sldId id="361" r:id="rId75"/>
    <p:sldId id="363" r:id="rId76"/>
    <p:sldId id="362" r:id="rId77"/>
    <p:sldId id="364" r:id="rId78"/>
    <p:sldId id="365" r:id="rId79"/>
    <p:sldId id="407" r:id="rId80"/>
    <p:sldId id="434" r:id="rId81"/>
    <p:sldId id="419" r:id="rId82"/>
    <p:sldId id="438" r:id="rId83"/>
    <p:sldId id="381" r:id="rId84"/>
    <p:sldId id="346" r:id="rId85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3A3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401" autoAdjust="0"/>
  </p:normalViewPr>
  <p:slideViewPr>
    <p:cSldViewPr>
      <p:cViewPr varScale="1">
        <p:scale>
          <a:sx n="44" d="100"/>
          <a:sy n="44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tableStyles" Target="tableStyle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3AEFC4-936A-414C-BEE2-ABAAB6FEED6E}" type="datetimeFigureOut">
              <a:rPr lang="it-IT"/>
              <a:pPr>
                <a:defRPr/>
              </a:pPr>
              <a:t>09/11/2015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AF01918-BA10-4511-B482-20066BB684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18910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F563E3-1494-4D2A-8D62-ECCE01A6589F}" type="slidenum">
              <a:rPr lang="it-IT" altLang="it-IT" smtClean="0"/>
              <a:pPr/>
              <a:t>30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xmlns="" val="208010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76E24-E3A5-4BD1-82A6-FA89C61C52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6779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D70EB-50D1-4486-A9F4-5C72D49E716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3770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0EBB-EE33-4007-B570-400568CD131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44047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3B8AA-4BD5-4700-A580-1AB0BBCAFEC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909850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35766-E3EE-4B04-ACE6-20DC64B837C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482730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DEF78-761F-43FD-93D8-05F62341732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088306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D29F4-CBF9-4667-8EBB-0E7B1A91409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558972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mtClean="0"/>
            </a:p>
          </p:txBody>
        </p:sp>
      </p:grpSp>
      <p:sp>
        <p:nvSpPr>
          <p:cNvPr id="1659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1659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5191099-E127-41CC-B0A2-3EE493E2131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992936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C81D1-1F91-44B4-8223-6FAE607266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528698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91DF5-3EFA-4317-82B5-2663771CF58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605422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FDAE2-5D2E-428B-A4E5-0689EB0EB99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68735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D06F9-55CB-425A-8F4A-CCC8B81AA1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688488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6142-B697-4ACB-83A4-D413B2BAC1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026855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9814-1BA6-4A7C-B51A-EF2191453AC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699836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BFDD0-2CCC-4E8D-94F8-57FF03B482D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237981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31239-36DC-4DA6-8BC9-F7BB74D0BEE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434695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DC2FE-6088-435C-A414-FD16C01FDF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602198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2B8FB-2FCD-4202-92D0-BC8E55D4175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894593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83E3F-9FA8-4FFB-963B-5FE2E36D48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111602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AA63C-7BE4-4148-880A-D5712069D4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28025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74B21-8D81-43FC-B052-0EE52188576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326479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2D85F-946D-4CA4-81CA-B3C77B72DAB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89302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B93E6-207B-4B6B-BCCD-DB44293A7EB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124285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63756-5A64-4751-9A8D-549DA2812D3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809129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67570-400F-4AA6-BD75-E432E3D5DC5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679645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64F17-ADFE-4F4C-AB85-D16132DF5A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284561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CBDF2-254E-458F-8755-1143A2B325D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21300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715C7-4BE5-417D-9935-66AC589C759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375529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C3F14-95D6-4878-922A-EFEC0A99867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715556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6C7CA-1772-4FDD-AAFE-0CAECE4DC37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433018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0F2E-CCA6-4353-896E-0D36B5B012E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772116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8711-5353-4C0D-B297-E3EDAD04A05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4623760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it-IT" noProof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3BED0-C514-4774-AF68-D159FB161C0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81571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7765C-0605-4DC3-94AA-361869D6CC2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3587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F0A7A-BA18-4304-B476-44E2D2CF8D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13876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0EB60-2F76-4588-BF81-D5BB0773ABD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82349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C96AC-8C74-4D62-B405-9FDC5683E5E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7616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31985-FCE3-4330-9118-750461926CF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49894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1CCF0-5B18-400A-8088-34AC9CB110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80695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0FCA5-39D8-471A-B730-60E3F7BCC58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94445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6AC05D9-C8F2-4A2E-8D59-14970EA7321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  <p:sldLayoutId id="214748424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it-IT" sz="2400" smtClean="0">
              <a:latin typeface="Tahoma" panose="020B060403050404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it-IT" sz="2400" smtClean="0">
              <a:latin typeface="Tahoma" panose="020B0604030504040204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it-IT" sz="2400" smtClean="0">
              <a:latin typeface="Tahoma" panose="020B0604030504040204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it-IT" sz="2400" smtClean="0">
              <a:latin typeface="Tahoma" panose="020B0604030504040204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it-IT" sz="2400" smtClean="0">
              <a:latin typeface="Tahoma" panose="020B0604030504040204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it-IT" sz="2400" smtClean="0">
              <a:latin typeface="Tahoma" panose="020B0604030504040204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it-IT" sz="2400" smtClean="0">
              <a:latin typeface="Tahoma" panose="020B0604030504040204" pitchFamily="34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648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48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48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8CA4B76A-68C0-43A7-90C8-F2D6EB6CAE2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C6A070-FFBE-49C2-9789-FAA7F7283F2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73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9300" cy="1143000"/>
          </a:xfrm>
        </p:spPr>
        <p:txBody>
          <a:bodyPr/>
          <a:lstStyle/>
          <a:p>
            <a:pPr algn="l" eaLnBrk="1" hangingPunct="1"/>
            <a:r>
              <a:rPr lang="it-IT" altLang="it-IT" sz="3600" b="1" smtClean="0">
                <a:latin typeface="Comic Sans MS" panose="030F0702030302020204" pitchFamily="66" charset="0"/>
              </a:rPr>
              <a:t>Vaccinazioni per bimbi viaggiatori: cosa dobbiamo sapere?</a:t>
            </a:r>
          </a:p>
        </p:txBody>
      </p:sp>
      <p:pic>
        <p:nvPicPr>
          <p:cNvPr id="6147" name="Picture 4" descr="foto bimbo con valig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4213" y="2276475"/>
            <a:ext cx="2951162" cy="32400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808038" y="6092825"/>
            <a:ext cx="765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Dott.ssa Anna Rita Sacchi - D.S.P. Ausl di Piacenza</a:t>
            </a:r>
          </a:p>
        </p:txBody>
      </p:sp>
      <p:pic>
        <p:nvPicPr>
          <p:cNvPr id="6149" name="Picture 7" descr="germanwings aere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0" y="1557338"/>
            <a:ext cx="4038600" cy="23034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7600" y="4221088"/>
            <a:ext cx="2628900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/>
          <a:p>
            <a:pPr eaLnBrk="1" hangingPunct="1"/>
            <a:r>
              <a:rPr lang="it-IT" altLang="it-IT" sz="2800" smtClean="0"/>
              <a:t>I bimbi che viaggiano potrebbero avere necessità di effettuare le vaccinazioni:</a:t>
            </a:r>
          </a:p>
          <a:p>
            <a:pPr eaLnBrk="1" hangingPunct="1">
              <a:buFontTx/>
              <a:buNone/>
            </a:pPr>
            <a:endParaRPr lang="it-IT" altLang="it-IT" sz="280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it-IT" altLang="it-IT" sz="2800" smtClean="0"/>
              <a:t>in un periodo precedente a quello comunemente indicato o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it-IT" sz="280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it-IT" altLang="it-IT" sz="2800" smtClean="0"/>
              <a:t>in tempi ristretti.</a:t>
            </a:r>
          </a:p>
        </p:txBody>
      </p:sp>
      <p:pic>
        <p:nvPicPr>
          <p:cNvPr id="16387" name="Picture 5" descr="image africa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43563" y="260350"/>
            <a:ext cx="2384425" cy="26368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16313"/>
            <a:ext cx="3429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contenuto 2"/>
          <p:cNvSpPr>
            <a:spLocks noGrp="1"/>
          </p:cNvSpPr>
          <p:nvPr>
            <p:ph idx="1"/>
          </p:nvPr>
        </p:nvSpPr>
        <p:spPr>
          <a:xfrm>
            <a:off x="827088" y="620713"/>
            <a:ext cx="7632700" cy="5289550"/>
          </a:xfrm>
        </p:spPr>
        <p:txBody>
          <a:bodyPr/>
          <a:lstStyle/>
          <a:p>
            <a:r>
              <a:rPr lang="it-IT" altLang="it-IT" sz="2600" smtClean="0"/>
              <a:t>Quando si consigliano le vaccinazioni ai bambini viaggiatori è necessario fare una </a:t>
            </a:r>
            <a:r>
              <a:rPr lang="it-IT" altLang="it-IT" sz="2600" b="1" smtClean="0"/>
              <a:t>schedula vaccinale personalizzata</a:t>
            </a:r>
            <a:r>
              <a:rPr lang="it-IT" altLang="it-IT" sz="2600" smtClean="0"/>
              <a:t> considerando:</a:t>
            </a:r>
          </a:p>
          <a:p>
            <a:pPr>
              <a:buFontTx/>
              <a:buAutoNum type="alphaLcParenR"/>
            </a:pPr>
            <a:r>
              <a:rPr lang="it-IT" altLang="it-IT" sz="2600" smtClean="0"/>
              <a:t>il </a:t>
            </a:r>
            <a:r>
              <a:rPr lang="it-IT" altLang="it-IT" sz="2600" b="1" smtClean="0">
                <a:solidFill>
                  <a:schemeClr val="accent2"/>
                </a:solidFill>
              </a:rPr>
              <a:t>tempo a disposizione</a:t>
            </a:r>
            <a:r>
              <a:rPr lang="it-IT" altLang="it-IT" sz="2600" smtClean="0"/>
              <a:t> prima della partenza,</a:t>
            </a:r>
          </a:p>
          <a:p>
            <a:pPr>
              <a:buFontTx/>
              <a:buAutoNum type="alphaLcParenR"/>
            </a:pPr>
            <a:r>
              <a:rPr lang="it-IT" altLang="it-IT" sz="2600" smtClean="0"/>
              <a:t>la </a:t>
            </a:r>
            <a:r>
              <a:rPr lang="it-IT" altLang="it-IT" sz="2600" b="1" smtClean="0">
                <a:solidFill>
                  <a:schemeClr val="accent2"/>
                </a:solidFill>
              </a:rPr>
              <a:t>meta</a:t>
            </a:r>
            <a:r>
              <a:rPr lang="it-IT" altLang="it-IT" sz="2600" smtClean="0"/>
              <a:t> del viaggio</a:t>
            </a:r>
          </a:p>
          <a:p>
            <a:pPr>
              <a:buFontTx/>
              <a:buAutoNum type="alphaLcParenR"/>
            </a:pPr>
            <a:r>
              <a:rPr lang="it-IT" altLang="it-IT" sz="2600" smtClean="0"/>
              <a:t>il </a:t>
            </a:r>
            <a:r>
              <a:rPr lang="it-IT" altLang="it-IT" sz="2600" b="1" smtClean="0">
                <a:solidFill>
                  <a:schemeClr val="accent2"/>
                </a:solidFill>
              </a:rPr>
              <a:t>rischio età specifico</a:t>
            </a:r>
            <a:r>
              <a:rPr lang="it-IT" altLang="it-IT" sz="2600" smtClean="0"/>
              <a:t> della malattia e delle sue complicanze,</a:t>
            </a:r>
          </a:p>
          <a:p>
            <a:pPr>
              <a:buFontTx/>
              <a:buAutoNum type="alphaLcParenR"/>
            </a:pPr>
            <a:r>
              <a:rPr lang="it-IT" altLang="it-IT" sz="2600" smtClean="0"/>
              <a:t>la </a:t>
            </a:r>
            <a:r>
              <a:rPr lang="it-IT" altLang="it-IT" sz="2600" b="1" smtClean="0">
                <a:solidFill>
                  <a:schemeClr val="accent2"/>
                </a:solidFill>
              </a:rPr>
              <a:t>capacità</a:t>
            </a:r>
            <a:r>
              <a:rPr lang="it-IT" altLang="it-IT" sz="2600" smtClean="0"/>
              <a:t> del soggetto di una certa età di </a:t>
            </a:r>
            <a:r>
              <a:rPr lang="it-IT" altLang="it-IT" sz="2600" b="1" smtClean="0">
                <a:solidFill>
                  <a:schemeClr val="accent2"/>
                </a:solidFill>
              </a:rPr>
              <a:t>rispondere al vaccino</a:t>
            </a:r>
            <a:r>
              <a:rPr lang="it-IT" altLang="it-IT" sz="2600" smtClean="0"/>
              <a:t>,</a:t>
            </a:r>
          </a:p>
          <a:p>
            <a:pPr>
              <a:buFontTx/>
              <a:buAutoNum type="alphaLcParenR"/>
            </a:pPr>
            <a:r>
              <a:rPr lang="it-IT" altLang="it-IT" sz="2600" smtClean="0"/>
              <a:t>la potenziale </a:t>
            </a:r>
            <a:r>
              <a:rPr lang="it-IT" altLang="it-IT" sz="2600" b="1" smtClean="0">
                <a:solidFill>
                  <a:schemeClr val="accent2"/>
                </a:solidFill>
              </a:rPr>
              <a:t>interferenza degli anticorpi materni</a:t>
            </a:r>
            <a:r>
              <a:rPr lang="it-IT" altLang="it-IT" sz="2600" smtClean="0"/>
              <a:t> trasferiti passivamente con la risposta immunitaria.</a:t>
            </a:r>
          </a:p>
          <a:p>
            <a:pPr>
              <a:buFontTx/>
              <a:buAutoNum type="alphaLcParenR"/>
            </a:pPr>
            <a:endParaRPr lang="it-IT" altLang="it-IT" sz="2600" smtClean="0"/>
          </a:p>
          <a:p>
            <a:pPr>
              <a:buFontTx/>
              <a:buAutoNum type="alphaLcParenR"/>
            </a:pPr>
            <a:endParaRPr lang="it-IT" altLang="it-IT" sz="2800" smtClean="0"/>
          </a:p>
          <a:p>
            <a:pPr>
              <a:buFontTx/>
              <a:buAutoNum type="alphaLcParenR"/>
            </a:pPr>
            <a:endParaRPr lang="it-IT" altLang="it-IT" sz="2800" smtClean="0"/>
          </a:p>
          <a:p>
            <a:pPr>
              <a:buFontTx/>
              <a:buAutoNum type="alphaLcParenR"/>
            </a:pPr>
            <a:endParaRPr lang="it-IT" alt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/>
            <a:r>
              <a:rPr lang="it-IT" altLang="it-IT" smtClean="0"/>
              <a:t>Per i bambini viaggiatori le </a:t>
            </a:r>
            <a:r>
              <a:rPr lang="it-IT" altLang="it-IT" b="1" smtClean="0">
                <a:solidFill>
                  <a:srgbClr val="FF0000"/>
                </a:solidFill>
              </a:rPr>
              <a:t>vaccinazioni</a:t>
            </a:r>
            <a:r>
              <a:rPr lang="it-IT" altLang="it-IT" smtClean="0"/>
              <a:t> offrono la possibilità di evitare diverse infezioni pericolose che possono essere contratte all’estero. Sfortunatamente contro molte delle più minacciose infezioni, incluse la malaria e l’HIV/AIDS, non sono ancora in commercio vaccini.</a:t>
            </a:r>
          </a:p>
        </p:txBody>
      </p:sp>
      <p:pic>
        <p:nvPicPr>
          <p:cNvPr id="18435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50" y="4724400"/>
            <a:ext cx="2476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dirty="0" smtClean="0"/>
              <a:t>Le malattie infettive che possono essere contratte dal bambino all’estero, vengono trasmesse: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altLang="it-IT" dirty="0" smtClean="0"/>
              <a:t>   1) da acqua ed alimenti;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altLang="it-IT" dirty="0" smtClean="0"/>
              <a:t>   2) da vettori,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altLang="it-IT" dirty="0" smtClean="0"/>
              <a:t>   3) da animali,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altLang="it-IT" dirty="0" smtClean="0"/>
              <a:t>   4) per via aerea,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altLang="it-IT" dirty="0" smtClean="0"/>
              <a:t>   5) per via ematica.</a:t>
            </a:r>
          </a:p>
        </p:txBody>
      </p:sp>
      <p:pic>
        <p:nvPicPr>
          <p:cNvPr id="20483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5238" y="3500438"/>
            <a:ext cx="36099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b="1" dirty="0" smtClean="0">
                <a:solidFill>
                  <a:srgbClr val="FF0000"/>
                </a:solidFill>
              </a:rPr>
              <a:t>1) MALATTIE TRASMESSE DA ACQUA ed ALIMENTI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5554663" cy="3484984"/>
          </a:xfrm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sz="2800" dirty="0" smtClean="0"/>
          </a:p>
          <a:p>
            <a:pPr eaLnBrk="1" hangingPunct="1"/>
            <a:r>
              <a:rPr lang="it-IT" altLang="it-IT" b="1" dirty="0" smtClean="0"/>
              <a:t>epatite A</a:t>
            </a:r>
          </a:p>
          <a:p>
            <a:pPr eaLnBrk="1" hangingPunct="1"/>
            <a:r>
              <a:rPr lang="it-IT" altLang="it-IT" b="1" dirty="0" smtClean="0"/>
              <a:t>febbre tifoide</a:t>
            </a:r>
          </a:p>
          <a:p>
            <a:pPr eaLnBrk="1" hangingPunct="1"/>
            <a:r>
              <a:rPr lang="it-IT" altLang="it-IT" b="1" dirty="0" smtClean="0"/>
              <a:t>colera</a:t>
            </a:r>
          </a:p>
          <a:p>
            <a:pPr eaLnBrk="1" hangingPunct="1"/>
            <a:r>
              <a:rPr lang="it-IT" altLang="it-IT" dirty="0" smtClean="0"/>
              <a:t>diarrea del viaggiatore</a:t>
            </a:r>
          </a:p>
          <a:p>
            <a:pPr eaLnBrk="1" hangingPunct="1"/>
            <a:endParaRPr lang="it-IT" altLang="it-IT" dirty="0" smtClean="0"/>
          </a:p>
          <a:p>
            <a:pPr eaLnBrk="1" hangingPunct="1"/>
            <a:endParaRPr lang="it-IT" altLang="it-IT" dirty="0" smtClean="0"/>
          </a:p>
          <a:p>
            <a:pPr eaLnBrk="1" hangingPunct="1"/>
            <a:endParaRPr lang="it-IT" altLang="it-IT" sz="2800" dirty="0" smtClean="0"/>
          </a:p>
          <a:p>
            <a:pPr eaLnBrk="1" hangingPunct="1">
              <a:buFontTx/>
              <a:buNone/>
            </a:pPr>
            <a:endParaRPr lang="it-IT" altLang="it-IT" sz="2800" dirty="0" smtClean="0"/>
          </a:p>
        </p:txBody>
      </p:sp>
      <p:pic>
        <p:nvPicPr>
          <p:cNvPr id="21508" name="Picture 4" descr="testa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5589588"/>
            <a:ext cx="8424862" cy="9350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b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Misure specifiche di prevenzione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/>
          <a:p>
            <a:pPr eaLnBrk="1" hangingPunct="1"/>
            <a:r>
              <a:rPr lang="it-IT" altLang="it-IT" smtClean="0"/>
              <a:t>Vaccino anti-epatite 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mtClean="0"/>
          </a:p>
          <a:p>
            <a:pPr eaLnBrk="1" hangingPunct="1"/>
            <a:r>
              <a:rPr lang="it-IT" altLang="it-IT" smtClean="0"/>
              <a:t>Vaccino anti- tifico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mtClean="0"/>
          </a:p>
          <a:p>
            <a:pPr eaLnBrk="1" hangingPunct="1"/>
            <a:r>
              <a:rPr lang="it-IT" altLang="it-IT" smtClean="0"/>
              <a:t>Vaccino anti-colerico</a:t>
            </a:r>
          </a:p>
        </p:txBody>
      </p:sp>
      <p:pic>
        <p:nvPicPr>
          <p:cNvPr id="23556" name="Picture 7" descr="kenya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19700" y="2276475"/>
            <a:ext cx="2808288" cy="27289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5"/>
          <p:cNvSpPr>
            <a:spLocks noChangeArrowheads="1" noChangeShapeType="1" noTextEdit="1"/>
          </p:cNvSpPr>
          <p:nvPr/>
        </p:nvSpPr>
        <p:spPr bwMode="auto">
          <a:xfrm>
            <a:off x="1042988" y="2420938"/>
            <a:ext cx="7273925" cy="20875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4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VACCINO ANTI-EPATITE A</a:t>
            </a:r>
          </a:p>
        </p:txBody>
      </p:sp>
      <p:pic>
        <p:nvPicPr>
          <p:cNvPr id="24579" name="Picture 6" descr="testat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5589588"/>
            <a:ext cx="7921625" cy="863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it-IT" altLang="it-IT" sz="2800" smtClean="0"/>
              <a:t>La </a:t>
            </a:r>
            <a:r>
              <a:rPr lang="it-IT" altLang="it-IT" sz="2800" b="1" smtClean="0"/>
              <a:t>gravità clinica</a:t>
            </a:r>
            <a:r>
              <a:rPr lang="it-IT" altLang="it-IT" sz="2800" smtClean="0"/>
              <a:t> dell’infezione da HAV aumenta con l’età. </a:t>
            </a:r>
          </a:p>
          <a:p>
            <a:pPr eaLnBrk="1" hangingPunct="1">
              <a:spcBef>
                <a:spcPct val="40000"/>
              </a:spcBef>
            </a:pPr>
            <a:r>
              <a:rPr lang="it-IT" altLang="it-IT" sz="2800" smtClean="0"/>
              <a:t>Il rischio di </a:t>
            </a:r>
            <a:r>
              <a:rPr lang="it-IT" altLang="it-IT" sz="2800" b="1" smtClean="0"/>
              <a:t>EPATITE A</a:t>
            </a:r>
            <a:r>
              <a:rPr lang="it-IT" altLang="it-IT" sz="2800" smtClean="0"/>
              <a:t> clinicamente evidente è scarso nel </a:t>
            </a:r>
            <a:r>
              <a:rPr lang="it-IT" altLang="it-IT" sz="2800" smtClean="0">
                <a:solidFill>
                  <a:srgbClr val="FF0000"/>
                </a:solidFill>
              </a:rPr>
              <a:t>bambino sotto i 5 anni</a:t>
            </a:r>
            <a:r>
              <a:rPr lang="it-IT" altLang="it-IT" sz="2800" smtClean="0"/>
              <a:t>, che però può diventare sorgente di infezione per altri bambini, adolescenti ed adulti suscettibili. </a:t>
            </a:r>
          </a:p>
          <a:p>
            <a:pPr eaLnBrk="1" hangingPunct="1">
              <a:spcBef>
                <a:spcPct val="40000"/>
              </a:spcBef>
            </a:pPr>
            <a:r>
              <a:rPr lang="it-IT" altLang="it-IT" sz="2800" smtClean="0"/>
              <a:t>La vaccinazione ai bambini deve essere consigliata, quando si recano in zone endemiche, per ridurre il rischio di una diffusione  dell’infezione nella popolazione.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 dirty="0" smtClean="0"/>
              <a:t>In Italia sono in commercio due vaccini            per l’immunizzazione dei bambini</a:t>
            </a:r>
            <a:r>
              <a:rPr lang="it-IT" altLang="it-IT" sz="2800" dirty="0"/>
              <a:t> contro </a:t>
            </a:r>
            <a:r>
              <a:rPr lang="it-IT" altLang="it-IT" sz="2800" dirty="0" smtClean="0"/>
              <a:t>  l’epatite A,  entrambi sono costituiti da         </a:t>
            </a:r>
            <a:r>
              <a:rPr lang="it-IT" altLang="it-IT" sz="2800" b="1" dirty="0" smtClean="0"/>
              <a:t>virus inattivati,</a:t>
            </a:r>
            <a:r>
              <a:rPr lang="it-IT" altLang="it-IT" sz="2800" dirty="0" smtClean="0"/>
              <a:t> adsorbiti su sali d’alluminio.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it-IT" altLang="it-IT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 dirty="0" smtClean="0"/>
              <a:t>Il vaccino </a:t>
            </a:r>
            <a:r>
              <a:rPr lang="it-IT" altLang="it-IT" sz="2800" b="1" dirty="0" smtClean="0"/>
              <a:t>VAQTA 25 U </a:t>
            </a:r>
            <a:r>
              <a:rPr lang="it-IT" altLang="it-IT" sz="2800" dirty="0" smtClean="0"/>
              <a:t>è somministrabile        dai </a:t>
            </a:r>
            <a:r>
              <a:rPr lang="it-IT" altLang="it-IT" sz="2800" b="1" dirty="0" smtClean="0">
                <a:solidFill>
                  <a:srgbClr val="FF0000"/>
                </a:solidFill>
              </a:rPr>
              <a:t>12 mesi </a:t>
            </a:r>
            <a:r>
              <a:rPr lang="it-IT" altLang="it-IT" sz="2800" dirty="0" smtClean="0"/>
              <a:t>ai</a:t>
            </a:r>
            <a:r>
              <a:rPr lang="it-IT" altLang="it-IT" sz="2800" b="1" dirty="0" smtClean="0">
                <a:solidFill>
                  <a:srgbClr val="FF0000"/>
                </a:solidFill>
              </a:rPr>
              <a:t> 17 anni d’età</a:t>
            </a:r>
            <a:r>
              <a:rPr lang="it-IT" altLang="it-IT" sz="2800" dirty="0" smtClean="0"/>
              <a:t>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it-IT" altLang="it-IT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 dirty="0" smtClean="0"/>
              <a:t>Il vaccino </a:t>
            </a:r>
            <a:r>
              <a:rPr lang="it-IT" altLang="it-IT" sz="2800" b="1" dirty="0" smtClean="0"/>
              <a:t>HAVRIX bambini </a:t>
            </a:r>
            <a:r>
              <a:rPr lang="it-IT" altLang="it-IT" sz="2800" dirty="0" smtClean="0"/>
              <a:t>è somministrabile dai </a:t>
            </a:r>
            <a:r>
              <a:rPr lang="it-IT" altLang="it-IT" sz="2800" b="1" dirty="0" smtClean="0">
                <a:solidFill>
                  <a:srgbClr val="FF0000"/>
                </a:solidFill>
              </a:rPr>
              <a:t>12 mesi </a:t>
            </a:r>
            <a:r>
              <a:rPr lang="it-IT" altLang="it-IT" sz="2800" dirty="0" smtClean="0"/>
              <a:t>ai </a:t>
            </a:r>
            <a:r>
              <a:rPr lang="it-IT" altLang="it-IT" sz="2800" b="1" dirty="0" smtClean="0">
                <a:solidFill>
                  <a:srgbClr val="FF0000"/>
                </a:solidFill>
              </a:rPr>
              <a:t>15 anni. 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2800" b="1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it-IT" altLang="it-IT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01" name="Group 113"/>
          <p:cNvGraphicFramePr>
            <a:graphicFrameLocks noGrp="1"/>
          </p:cNvGraphicFramePr>
          <p:nvPr>
            <p:ph idx="1"/>
          </p:nvPr>
        </p:nvGraphicFramePr>
        <p:xfrm>
          <a:off x="250825" y="115888"/>
          <a:ext cx="8713788" cy="6570663"/>
        </p:xfrm>
        <a:graphic>
          <a:graphicData uri="http://schemas.openxmlformats.org/drawingml/2006/table">
            <a:tbl>
              <a:tblPr/>
              <a:tblGrid>
                <a:gridCol w="3457575"/>
                <a:gridCol w="5256213"/>
              </a:tblGrid>
              <a:tr h="4619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Tipo di vaccino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Virus inattivati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7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Via di somministrazione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Intramuscolare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4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Numero di dosi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Due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9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Calendario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Intervallo di 6-12 mesi tra le due dosi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Richiamo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Non necessario 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(copertura a lungo termine)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4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Effetti indesiderati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Reazioni locali e di breve durata (dolore locale, rossore, tumefazione)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Reazioni generali di lieve entità (astenia, cefalea)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Protezione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Dopo 2 settimane dalla prima dose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8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Raccomandato per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Tutti i bambini non immuni che si recano in aree con un rischio da moderato ad alto di infezione.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it-IT" altLang="it-IT" sz="2800" smtClean="0"/>
              <a:t>Sempre di più sono i bambini che viaggiano o per turismo o per motivo di lavoro dei genitori o per ricongiungimento familiare.</a:t>
            </a:r>
          </a:p>
        </p:txBody>
      </p:sp>
      <p:pic>
        <p:nvPicPr>
          <p:cNvPr id="8195" name="Picture 8" descr="bambino%20malagasci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80000" y="1747838"/>
            <a:ext cx="3175000" cy="42291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115888"/>
            <a:ext cx="8785225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1042988" y="2420938"/>
            <a:ext cx="7273925" cy="20875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4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VACCINO ANTI-TIFICO</a:t>
            </a:r>
          </a:p>
        </p:txBody>
      </p:sp>
      <p:pic>
        <p:nvPicPr>
          <p:cNvPr id="29699" name="Picture 3" descr="testat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5589588"/>
            <a:ext cx="7921625" cy="863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20713"/>
            <a:ext cx="8569325" cy="5903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800" smtClean="0"/>
              <a:t>Il </a:t>
            </a:r>
            <a:r>
              <a:rPr lang="it-IT" altLang="it-IT" sz="2800" b="1" u="sng" smtClean="0">
                <a:latin typeface="Comic Sans MS" panose="030F0702030302020204" pitchFamily="66" charset="0"/>
              </a:rPr>
              <a:t>vaccino orale</a:t>
            </a:r>
            <a:r>
              <a:rPr lang="it-IT" altLang="it-IT" sz="2800" smtClean="0"/>
              <a:t> (</a:t>
            </a:r>
            <a:r>
              <a:rPr lang="it-IT" altLang="it-IT" sz="2800" b="1" smtClean="0">
                <a:solidFill>
                  <a:srgbClr val="FF0000"/>
                </a:solidFill>
              </a:rPr>
              <a:t>VIVOTIF</a:t>
            </a:r>
            <a:r>
              <a:rPr lang="it-IT" altLang="it-IT" sz="2800" smtClean="0"/>
              <a:t>) contiene, in cps. gastro-resistenti, il </a:t>
            </a:r>
            <a:r>
              <a:rPr lang="it-IT" altLang="it-IT" sz="2800" smtClean="0">
                <a:solidFill>
                  <a:schemeClr val="accent2"/>
                </a:solidFill>
              </a:rPr>
              <a:t>ceppo mutante attenuato</a:t>
            </a:r>
            <a:r>
              <a:rPr lang="it-IT" altLang="it-IT" sz="2800" smtClean="0"/>
              <a:t> Ty21a della Salmonella typhi.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/>
              <a:t>E’ somministrato in 3 dosi da prendersi a digiuno a giorni alterni.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/>
              <a:t>L’immunità compare circa 10 giorni dopo l’ultima  dose.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/>
              <a:t>E’ in grado di stimolare un’importante risposta immunitaria mucosale, oltre alla risposta umorale ed a quella cellulo-mediata.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/>
              <a:t>E’ stata dimostrata inoltre una protezione crociata verso le salmonelle Paratyphi A e B.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/>
              <a:t>Può essere somministrato dai </a:t>
            </a:r>
            <a:r>
              <a:rPr lang="it-IT" altLang="it-IT" sz="2800" b="1" smtClean="0">
                <a:solidFill>
                  <a:srgbClr val="FF0000"/>
                </a:solidFill>
              </a:rPr>
              <a:t>5 anni d’età</a:t>
            </a:r>
            <a:r>
              <a:rPr lang="it-IT" altLang="it-IT" sz="28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13788" cy="4929188"/>
          </a:xfrm>
        </p:spPr>
        <p:txBody>
          <a:bodyPr/>
          <a:lstStyle/>
          <a:p>
            <a:pPr eaLnBrk="1" hangingPunct="1">
              <a:spcBef>
                <a:spcPct val="55000"/>
              </a:spcBef>
            </a:pPr>
            <a:r>
              <a:rPr lang="it-IT" altLang="it-IT" sz="3600" smtClean="0"/>
              <a:t>Il </a:t>
            </a:r>
            <a:r>
              <a:rPr lang="it-IT" altLang="it-IT" sz="3600" b="1" u="sng" smtClean="0">
                <a:latin typeface="Comic Sans MS" panose="030F0702030302020204" pitchFamily="66" charset="0"/>
              </a:rPr>
              <a:t>vaccino polisaccaridico</a:t>
            </a:r>
            <a:r>
              <a:rPr lang="it-IT" altLang="it-IT" sz="3600" u="sng" smtClean="0">
                <a:latin typeface="Comic Sans MS" panose="030F0702030302020204" pitchFamily="66" charset="0"/>
              </a:rPr>
              <a:t> </a:t>
            </a:r>
            <a:r>
              <a:rPr lang="it-IT" altLang="it-IT" sz="3600" b="1" u="sng" smtClean="0">
                <a:latin typeface="Comic Sans MS" panose="030F0702030302020204" pitchFamily="66" charset="0"/>
              </a:rPr>
              <a:t>capsulare Vi</a:t>
            </a:r>
            <a:r>
              <a:rPr lang="it-IT" altLang="it-IT" sz="3600" b="1" smtClean="0"/>
              <a:t> (</a:t>
            </a:r>
            <a:r>
              <a:rPr lang="it-IT" altLang="it-IT" sz="3600" b="1" smtClean="0">
                <a:solidFill>
                  <a:srgbClr val="FF0000"/>
                </a:solidFill>
              </a:rPr>
              <a:t>TYPHIM Vi</a:t>
            </a:r>
            <a:r>
              <a:rPr lang="it-IT" altLang="it-IT" sz="3600" b="1" smtClean="0"/>
              <a:t>) </a:t>
            </a:r>
            <a:r>
              <a:rPr lang="it-IT" altLang="it-IT" sz="3600" smtClean="0"/>
              <a:t>è somministrato in dose unica per via intramuscolare.</a:t>
            </a:r>
          </a:p>
          <a:p>
            <a:pPr eaLnBrk="1" hangingPunct="1">
              <a:spcBef>
                <a:spcPct val="55000"/>
              </a:spcBef>
            </a:pPr>
            <a:r>
              <a:rPr lang="it-IT" altLang="it-IT" sz="3600" smtClean="0"/>
              <a:t>L’immunità compare entro 15 giorni. </a:t>
            </a:r>
          </a:p>
          <a:p>
            <a:pPr eaLnBrk="1" hangingPunct="1">
              <a:spcBef>
                <a:spcPct val="55000"/>
              </a:spcBef>
            </a:pPr>
            <a:r>
              <a:rPr lang="it-IT" altLang="it-IT" sz="3600" smtClean="0"/>
              <a:t>Può essere somministrato a partire </a:t>
            </a:r>
            <a:r>
              <a:rPr lang="it-IT" altLang="it-IT" sz="3600" b="1" smtClean="0">
                <a:solidFill>
                  <a:srgbClr val="FF0000"/>
                </a:solidFill>
              </a:rPr>
              <a:t>dai 2 anni di età.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914" name="Group 66"/>
          <p:cNvGraphicFramePr>
            <a:graphicFrameLocks noGrp="1"/>
          </p:cNvGraphicFramePr>
          <p:nvPr>
            <p:ph idx="1"/>
          </p:nvPr>
        </p:nvGraphicFramePr>
        <p:xfrm>
          <a:off x="250825" y="157163"/>
          <a:ext cx="8713788" cy="6511927"/>
        </p:xfrm>
        <a:graphic>
          <a:graphicData uri="http://schemas.openxmlformats.org/drawingml/2006/table">
            <a:tbl>
              <a:tblPr/>
              <a:tblGrid>
                <a:gridCol w="3457575"/>
                <a:gridCol w="5256213"/>
              </a:tblGrid>
              <a:tr h="883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Tipo di vaccino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ceppo mutante attenuato Ty21a, polisaccaride capsulare Vi</a:t>
                      </a: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Via di somministrazione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Orale, intramuscolare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Numero di dosi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Tre dosi per il vaccino vivo attenuato, una per il vaccino polisaccaridico Vi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1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Richiamo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Ogni tre anni</a:t>
                      </a: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it-IT" alt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Controindicazioni</a:t>
                      </a: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 il vaccino vivo attenuato: deficit immunitari congeniti o acquisiti. Il vaccino deve essere differito durante il trattamento antibiotico e fino a 3 giorni dopo.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07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Ipersensibilità a qualsiasi componente del vaccino polisaccaridico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70" name="Group 50"/>
          <p:cNvGraphicFramePr>
            <a:graphicFrameLocks noGrp="1"/>
          </p:cNvGraphicFramePr>
          <p:nvPr>
            <p:ph idx="1"/>
          </p:nvPr>
        </p:nvGraphicFramePr>
        <p:xfrm>
          <a:off x="250825" y="333375"/>
          <a:ext cx="8713788" cy="6243638"/>
        </p:xfrm>
        <a:graphic>
          <a:graphicData uri="http://schemas.openxmlformats.org/drawingml/2006/table">
            <a:tbl>
              <a:tblPr/>
              <a:tblGrid>
                <a:gridCol w="3457575"/>
                <a:gridCol w="5256213"/>
              </a:tblGrid>
              <a:tr h="935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Effetti indesiderati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Possibili disturbi gastro-enterici per il vaccino orale.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09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Reazioni locali e di breve durata (dolore locale, rossore, tumefazione)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 il vaccino polisaccaridico.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1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Reazioni generali di lieve entità (malessere, cefalea, nausea)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2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Protezione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Dopo 10-15 giorni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78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Raccomandato 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Tutti i bambini che si recano nelle zone ad alto rischio (es. sub-continente indiano) che effettuano soggiorni di più di 1 mese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Segnaposto contenuto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8351837" cy="6119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1042988" y="2420938"/>
            <a:ext cx="7273925" cy="20875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4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VACCINO ANTI-COLERICO</a:t>
            </a:r>
          </a:p>
        </p:txBody>
      </p:sp>
      <p:pic>
        <p:nvPicPr>
          <p:cNvPr id="35843" name="Picture 3" descr="testat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5589588"/>
            <a:ext cx="7921625" cy="863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1" smtClean="0">
                <a:solidFill>
                  <a:srgbClr val="FF0000"/>
                </a:solidFill>
              </a:rPr>
              <a:t>Tossina Colerica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964612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2800" smtClean="0"/>
              <a:t>Il vibrione colerico produce una </a:t>
            </a:r>
            <a:r>
              <a:rPr lang="it-IT" altLang="it-IT" sz="28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tossina</a:t>
            </a:r>
            <a:r>
              <a:rPr lang="it-IT" altLang="it-IT" sz="2800" smtClean="0"/>
              <a:t> che è costituita: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it-IT" altLang="it-IT" sz="2800" smtClean="0"/>
              <a:t> 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r>
              <a:rPr lang="it-IT" altLang="it-IT" sz="2800" smtClean="0"/>
              <a:t>dalla </a:t>
            </a:r>
            <a:r>
              <a:rPr lang="it-IT" altLang="it-IT" sz="2800" b="1" u="sng" smtClean="0">
                <a:solidFill>
                  <a:srgbClr val="FF0000"/>
                </a:solidFill>
              </a:rPr>
              <a:t>subunità A</a:t>
            </a:r>
            <a:r>
              <a:rPr lang="it-IT" altLang="it-IT" sz="2800" smtClean="0"/>
              <a:t> che induce l’espulsione delle molecole di cloro dalle cellule delle cripte intestinali, riducendo drasticamente l’assorbimento di NaCl, provocando la perdita di grandi quantità d’acqua e di elettroliti.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r>
              <a:rPr lang="it-IT" altLang="it-IT" sz="2800" smtClean="0"/>
              <a:t>dalla </a:t>
            </a:r>
            <a:r>
              <a:rPr lang="it-IT" altLang="it-IT" sz="2800" b="1" u="sng" smtClean="0">
                <a:solidFill>
                  <a:srgbClr val="FF0000"/>
                </a:solidFill>
              </a:rPr>
              <a:t>subunità B</a:t>
            </a:r>
            <a:r>
              <a:rPr lang="it-IT" altLang="it-IT" sz="2800" smtClean="0"/>
              <a:t> che ha il compito di ancorarsi alla superficie luminale delle cellule intestinali consentendo così l’ingresso della subunità 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>
              <a:spcBef>
                <a:spcPct val="100000"/>
              </a:spcBef>
            </a:pPr>
            <a:r>
              <a:rPr lang="it-IT" altLang="it-IT" smtClean="0"/>
              <a:t>Il vaccino </a:t>
            </a:r>
            <a:r>
              <a:rPr lang="it-IT" altLang="it-IT" b="1" smtClean="0"/>
              <a:t>ANTI-COLERICO</a:t>
            </a:r>
            <a:r>
              <a:rPr lang="it-IT" altLang="it-IT" smtClean="0">
                <a:solidFill>
                  <a:srgbClr val="FF0000"/>
                </a:solidFill>
              </a:rPr>
              <a:t> </a:t>
            </a:r>
            <a:r>
              <a:rPr lang="it-IT" altLang="it-IT" smtClean="0"/>
              <a:t>(</a:t>
            </a:r>
            <a:r>
              <a:rPr lang="it-IT" altLang="it-IT" b="1" smtClean="0">
                <a:solidFill>
                  <a:srgbClr val="FF0000"/>
                </a:solidFill>
              </a:rPr>
              <a:t>DUKORAL</a:t>
            </a:r>
            <a:r>
              <a:rPr lang="it-IT" altLang="it-IT" smtClean="0"/>
              <a:t>) è costituito:                                                 - da </a:t>
            </a:r>
            <a:r>
              <a:rPr lang="it-IT" altLang="it-IT" smtClean="0">
                <a:solidFill>
                  <a:srgbClr val="FF0000"/>
                </a:solidFill>
              </a:rPr>
              <a:t>vibrioni inattivati</a:t>
            </a:r>
            <a:r>
              <a:rPr lang="it-IT" altLang="it-IT" smtClean="0"/>
              <a:t>                                   - dalla </a:t>
            </a:r>
            <a:r>
              <a:rPr lang="it-IT" altLang="it-IT" smtClean="0">
                <a:solidFill>
                  <a:srgbClr val="FF0000"/>
                </a:solidFill>
              </a:rPr>
              <a:t>subunità B</a:t>
            </a:r>
            <a:r>
              <a:rPr lang="it-IT" altLang="it-IT" smtClean="0"/>
              <a:t> ricombinante della        tossina colerica. </a:t>
            </a:r>
          </a:p>
          <a:p>
            <a:pPr eaLnBrk="1" hangingPunct="1">
              <a:spcBef>
                <a:spcPct val="100000"/>
              </a:spcBef>
            </a:pPr>
            <a:r>
              <a:rPr lang="it-IT" altLang="it-IT" smtClean="0"/>
              <a:t>Gli anticorpi prodotti  bloccano l’attacco alle cellule intestinali della subunità B e riducono la mobilità e la capacità del batterio di aderire all’epitelio.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5434013"/>
          </a:xfrm>
        </p:spPr>
        <p:txBody>
          <a:bodyPr/>
          <a:lstStyle/>
          <a:p>
            <a:r>
              <a:rPr lang="it-IT" altLang="it-IT" smtClean="0"/>
              <a:t>Ogni bambino può viaggiare sicuro e ritornare «sano» a patto che i genitori abbiano ricevuto, </a:t>
            </a:r>
            <a:r>
              <a:rPr lang="it-IT" altLang="it-IT" b="1" smtClean="0"/>
              <a:t>corrette informazioni igienico-sanitarie</a:t>
            </a:r>
            <a:r>
              <a:rPr lang="it-IT" altLang="it-IT" smtClean="0"/>
              <a:t>, per tempo, prima di partire.  </a:t>
            </a:r>
          </a:p>
        </p:txBody>
      </p:sp>
      <p:pic>
        <p:nvPicPr>
          <p:cNvPr id="9219" name="Segnaposto contenuto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38825" y="692150"/>
            <a:ext cx="2924175" cy="2500313"/>
          </a:xfrm>
        </p:spPr>
      </p:pic>
      <p:pic>
        <p:nvPicPr>
          <p:cNvPr id="9220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475" y="3860800"/>
            <a:ext cx="2843213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002588" cy="5289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 dirty="0" smtClean="0"/>
              <a:t>La </a:t>
            </a:r>
            <a:r>
              <a:rPr lang="it-IT" altLang="it-IT" sz="2800" dirty="0" err="1" smtClean="0">
                <a:solidFill>
                  <a:srgbClr val="FF0000"/>
                </a:solidFill>
              </a:rPr>
              <a:t>subunità</a:t>
            </a:r>
            <a:r>
              <a:rPr lang="it-IT" altLang="it-IT" sz="2800" dirty="0" smtClean="0">
                <a:solidFill>
                  <a:srgbClr val="FF0000"/>
                </a:solidFill>
              </a:rPr>
              <a:t> B</a:t>
            </a:r>
            <a:r>
              <a:rPr lang="it-IT" altLang="it-IT" sz="2800" dirty="0" smtClean="0"/>
              <a:t> è simile </a:t>
            </a:r>
            <a:r>
              <a:rPr lang="it-IT" altLang="it-IT" sz="2800" dirty="0" err="1" smtClean="0"/>
              <a:t>antigenicamente</a:t>
            </a:r>
            <a:r>
              <a:rPr lang="it-IT" altLang="it-IT" sz="2800" dirty="0" smtClean="0"/>
              <a:t> alla </a:t>
            </a:r>
            <a:r>
              <a:rPr lang="it-IT" altLang="it-IT" sz="2800" dirty="0" smtClean="0">
                <a:solidFill>
                  <a:srgbClr val="FF0000"/>
                </a:solidFill>
              </a:rPr>
              <a:t>tossina dell’Escherichia Coli </a:t>
            </a:r>
            <a:r>
              <a:rPr lang="it-IT" altLang="it-IT" sz="2800" dirty="0" err="1" smtClean="0">
                <a:solidFill>
                  <a:srgbClr val="FF0000"/>
                </a:solidFill>
              </a:rPr>
              <a:t>enterotossigeno</a:t>
            </a:r>
            <a:r>
              <a:rPr lang="it-IT" altLang="it-IT" sz="2800" dirty="0" smtClean="0"/>
              <a:t> (ETEC) per cui il vaccino può offrire una parziale protezione anche nei confronti della diarrea del viaggiatore che è causata nel       40-60% dei casi dall’ETEC. La protezione   dura 6 mesi.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it-IT" altLang="it-IT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 dirty="0" smtClean="0"/>
              <a:t>Sono previste per adulti e </a:t>
            </a:r>
            <a:r>
              <a:rPr lang="it-IT" altLang="it-IT" sz="2800" dirty="0" smtClean="0">
                <a:solidFill>
                  <a:srgbClr val="FF0000"/>
                </a:solidFill>
              </a:rPr>
              <a:t>bambini di età          = &gt;6 anni</a:t>
            </a:r>
            <a:r>
              <a:rPr lang="it-IT" altLang="it-IT" sz="2800" dirty="0" smtClean="0"/>
              <a:t> </a:t>
            </a:r>
            <a:r>
              <a:rPr lang="it-IT" altLang="it-IT" sz="2800" b="1" dirty="0" smtClean="0"/>
              <a:t>due dosi</a:t>
            </a:r>
            <a:r>
              <a:rPr lang="it-IT" altLang="it-IT" sz="2800" dirty="0" smtClean="0"/>
              <a:t> distanziate di almeno     una settimana e per i </a:t>
            </a:r>
            <a:r>
              <a:rPr lang="it-IT" altLang="it-IT" sz="2800" dirty="0" smtClean="0">
                <a:solidFill>
                  <a:srgbClr val="FF0000"/>
                </a:solidFill>
              </a:rPr>
              <a:t>bambini dai 2 ai 5 anni</a:t>
            </a:r>
            <a:r>
              <a:rPr lang="it-IT" altLang="it-IT" sz="2800" dirty="0" smtClean="0"/>
              <a:t> </a:t>
            </a:r>
            <a:r>
              <a:rPr lang="it-IT" altLang="it-IT" sz="2800" b="1" dirty="0" smtClean="0"/>
              <a:t>tre dosi</a:t>
            </a:r>
            <a:r>
              <a:rPr lang="it-IT" altLang="it-IT" sz="2800" dirty="0" smtClean="0"/>
              <a:t> distanziate almeno di una settimana.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96" name="Group 76"/>
          <p:cNvGraphicFramePr>
            <a:graphicFrameLocks noGrp="1"/>
          </p:cNvGraphicFramePr>
          <p:nvPr>
            <p:ph idx="1"/>
          </p:nvPr>
        </p:nvGraphicFramePr>
        <p:xfrm>
          <a:off x="250825" y="142875"/>
          <a:ext cx="8713788" cy="6530976"/>
        </p:xfrm>
        <a:graphic>
          <a:graphicData uri="http://schemas.openxmlformats.org/drawingml/2006/table">
            <a:tbl>
              <a:tblPr/>
              <a:tblGrid>
                <a:gridCol w="3168650"/>
                <a:gridCol w="5545138"/>
              </a:tblGrid>
              <a:tr h="7977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Tipo di vaccino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Vibrioni inattivati e </a:t>
                      </a:r>
                      <a:r>
                        <a:rPr kumimoji="0" lang="it-IT" altLang="it-IT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subunità</a:t>
                      </a:r>
                      <a:r>
                        <a:rPr kumimoji="0" lang="it-IT" altLang="it-IT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B ricombinante della tossina colerica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2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Via di somministrazione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orale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1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Numero di dosi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Due ad almeno 1 </a:t>
                      </a:r>
                      <a:r>
                        <a:rPr kumimoji="0" lang="it-IT" altLang="it-IT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sett</a:t>
                      </a:r>
                      <a:r>
                        <a:rPr kumimoji="0" lang="it-IT" altLang="it-IT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l’una dall’altra dai 6 aa., tre ad almeno 1 </a:t>
                      </a:r>
                      <a:r>
                        <a:rPr kumimoji="0" lang="it-IT" altLang="it-IT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sett</a:t>
                      </a:r>
                      <a:r>
                        <a:rPr kumimoji="0" lang="it-IT" altLang="it-IT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l’una dall’altra fra i 2 aa. ed i 5 aa.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Richiamo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altLang="it-IT" sz="2200" baseline="0" dirty="0" smtClean="0">
                          <a:solidFill>
                            <a:schemeClr val="tx1"/>
                          </a:solidFill>
                        </a:rPr>
                        <a:t>Una singola dose entro 2 anni dal ciclo di base per i bambini di età =&gt;6 anni ed entro 6 mesi per i bambini tra 2 e 5 anni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2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Effetti indesiderati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Riportati disturbi gastrointestinali lievi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5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Protezione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Dopo 15 giorni dalla seconda dose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90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Raccomandato 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 bambini che si recano in zone ad alto rischio colerico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sp>
        <p:nvSpPr>
          <p:cNvPr id="41987" name="Segnaposto tabella 2"/>
          <p:cNvSpPr>
            <a:spLocks noGrp="1" noTextEdit="1"/>
          </p:cNvSpPr>
          <p:nvPr>
            <p:ph type="tbl" idx="1"/>
          </p:nvPr>
        </p:nvSpPr>
        <p:spPr/>
      </p:sp>
      <p:pic>
        <p:nvPicPr>
          <p:cNvPr id="41988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4638"/>
            <a:ext cx="8572500" cy="62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b="1" smtClean="0">
                <a:solidFill>
                  <a:srgbClr val="FF0000"/>
                </a:solidFill>
              </a:rPr>
              <a:t>2) MALATTIE  TRASMESSE      DA  VETTORI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554663" cy="4525963"/>
          </a:xfrm>
        </p:spPr>
        <p:txBody>
          <a:bodyPr/>
          <a:lstStyle/>
          <a:p>
            <a:pPr eaLnBrk="1" hangingPunct="1"/>
            <a:r>
              <a:rPr lang="it-IT" altLang="it-IT" b="1" dirty="0" smtClean="0"/>
              <a:t>febbre gialla</a:t>
            </a:r>
          </a:p>
          <a:p>
            <a:pPr eaLnBrk="1" hangingPunct="1"/>
            <a:r>
              <a:rPr lang="it-IT" altLang="it-IT" b="1" dirty="0" smtClean="0"/>
              <a:t>encefalite da zecche</a:t>
            </a:r>
          </a:p>
          <a:p>
            <a:pPr eaLnBrk="1" hangingPunct="1"/>
            <a:r>
              <a:rPr lang="it-IT" altLang="it-IT" b="1" dirty="0" smtClean="0"/>
              <a:t>encefalite giapponese</a:t>
            </a:r>
            <a:endParaRPr lang="it-IT" altLang="it-IT" sz="2800" b="1" dirty="0" smtClean="0"/>
          </a:p>
          <a:p>
            <a:pPr eaLnBrk="1" hangingPunct="1"/>
            <a:r>
              <a:rPr lang="it-IT" altLang="it-IT" dirty="0" smtClean="0"/>
              <a:t>malaria</a:t>
            </a:r>
          </a:p>
          <a:p>
            <a:pPr eaLnBrk="1" hangingPunct="1"/>
            <a:r>
              <a:rPr lang="it-IT" altLang="it-IT" dirty="0" smtClean="0"/>
              <a:t>dengue</a:t>
            </a:r>
          </a:p>
          <a:p>
            <a:pPr eaLnBrk="1" hangingPunct="1"/>
            <a:r>
              <a:rPr lang="it-IT" altLang="it-IT" dirty="0" err="1" smtClean="0"/>
              <a:t>chikungunya</a:t>
            </a:r>
            <a:endParaRPr lang="it-IT" altLang="it-IT" dirty="0" smtClean="0"/>
          </a:p>
          <a:p>
            <a:pPr eaLnBrk="1" hangingPunct="1">
              <a:buFontTx/>
              <a:buNone/>
            </a:pPr>
            <a:endParaRPr lang="it-IT" altLang="it-IT" sz="2800" dirty="0" smtClean="0"/>
          </a:p>
        </p:txBody>
      </p:sp>
      <p:pic>
        <p:nvPicPr>
          <p:cNvPr id="43012" name="Picture 4" descr="testa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5589588"/>
            <a:ext cx="8424862" cy="9350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b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Misure specifiche di prevenzione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60000"/>
              </a:spcBef>
            </a:pPr>
            <a:r>
              <a:rPr lang="it-IT" altLang="it-IT" smtClean="0"/>
              <a:t>Vaccino anti-amarillico </a:t>
            </a:r>
          </a:p>
          <a:p>
            <a:pPr eaLnBrk="1" hangingPunct="1">
              <a:lnSpc>
                <a:spcPct val="85000"/>
              </a:lnSpc>
              <a:spcBef>
                <a:spcPct val="60000"/>
              </a:spcBef>
            </a:pPr>
            <a:r>
              <a:rPr lang="it-IT" altLang="it-IT" smtClean="0"/>
              <a:t>Vaccino anti-encefalite da zecche </a:t>
            </a:r>
          </a:p>
          <a:p>
            <a:pPr eaLnBrk="1" hangingPunct="1">
              <a:lnSpc>
                <a:spcPct val="85000"/>
              </a:lnSpc>
              <a:spcBef>
                <a:spcPct val="60000"/>
              </a:spcBef>
            </a:pPr>
            <a:r>
              <a:rPr lang="it-IT" altLang="it-IT" smtClean="0"/>
              <a:t>Vaccino anti-encefalite giapponese</a:t>
            </a:r>
          </a:p>
        </p:txBody>
      </p:sp>
      <p:pic>
        <p:nvPicPr>
          <p:cNvPr id="47108" name="Picture 6" descr="muhanga-bambin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2519363"/>
            <a:ext cx="4038600" cy="26876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539750" y="2060575"/>
            <a:ext cx="8135938" cy="244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4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" panose="020B0603020102020204" pitchFamily="34" charset="0"/>
              </a:rPr>
              <a:t>VACCINO ANTI-AMARILLICO</a:t>
            </a:r>
          </a:p>
        </p:txBody>
      </p:sp>
      <p:pic>
        <p:nvPicPr>
          <p:cNvPr id="48131" name="Picture 3" descr="testat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5589588"/>
            <a:ext cx="7921625" cy="863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981075"/>
            <a:ext cx="7416800" cy="5145088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it-IT" altLang="it-IT" dirty="0" smtClean="0"/>
              <a:t>L’agente eziologico è un </a:t>
            </a:r>
            <a:r>
              <a:rPr lang="it-IT" altLang="it-IT" dirty="0" err="1" smtClean="0">
                <a:solidFill>
                  <a:srgbClr val="FF0000"/>
                </a:solidFill>
              </a:rPr>
              <a:t>flavivirus</a:t>
            </a:r>
            <a:r>
              <a:rPr lang="it-IT" altLang="it-IT" dirty="0" smtClean="0">
                <a:solidFill>
                  <a:srgbClr val="FF0000"/>
                </a:solidFill>
              </a:rPr>
              <a:t> </a:t>
            </a:r>
            <a:r>
              <a:rPr lang="it-IT" altLang="it-IT" dirty="0" smtClean="0"/>
              <a:t>trasmesso da </a:t>
            </a:r>
            <a:r>
              <a:rPr lang="it-IT" altLang="it-IT" b="1" dirty="0" smtClean="0"/>
              <a:t>zanzare</a:t>
            </a:r>
            <a:r>
              <a:rPr lang="it-IT" altLang="it-IT" dirty="0" smtClean="0"/>
              <a:t> del genere </a:t>
            </a:r>
            <a:r>
              <a:rPr lang="it-IT" altLang="it-IT" b="1" dirty="0" smtClean="0"/>
              <a:t>Aedes </a:t>
            </a:r>
            <a:r>
              <a:rPr lang="it-IT" altLang="it-IT" b="1" dirty="0" err="1" smtClean="0"/>
              <a:t>Aegypti</a:t>
            </a:r>
            <a:r>
              <a:rPr lang="it-IT" altLang="it-IT" dirty="0" smtClean="0"/>
              <a:t>, che pungono soprattutto </a:t>
            </a:r>
            <a:r>
              <a:rPr lang="it-IT" altLang="it-IT" b="1" dirty="0" smtClean="0"/>
              <a:t>durante il giorno.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 smtClean="0"/>
              <a:t>Normalmente il </a:t>
            </a:r>
            <a:r>
              <a:rPr lang="it-IT" altLang="it-IT" b="1" dirty="0" smtClean="0"/>
              <a:t>rischio</a:t>
            </a:r>
            <a:r>
              <a:rPr lang="it-IT" altLang="it-IT" dirty="0" smtClean="0"/>
              <a:t> per i bambini viaggiatori è </a:t>
            </a:r>
            <a:r>
              <a:rPr lang="it-IT" altLang="it-IT" b="1" dirty="0" smtClean="0"/>
              <a:t>basso</a:t>
            </a:r>
            <a:r>
              <a:rPr lang="it-IT" altLang="it-IT" dirty="0" smtClean="0"/>
              <a:t> se non si recano in foreste di Paesi endemici e nelle città le cui periferie siano colpite da epidemie di febbre gialla urbana.                                                                                                                   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it-IT" altLang="it-IT" dirty="0" smtClean="0"/>
              <a:t>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it-IT" altLang="it-IT" smtClean="0"/>
              <a:t>Il vaccino anti-amarillico (</a:t>
            </a:r>
            <a:r>
              <a:rPr lang="it-IT" altLang="it-IT" b="1" smtClean="0">
                <a:solidFill>
                  <a:srgbClr val="FF0000"/>
                </a:solidFill>
              </a:rPr>
              <a:t>STAMARIL</a:t>
            </a:r>
            <a:r>
              <a:rPr lang="it-IT" altLang="it-IT" smtClean="0"/>
              <a:t>)è costituito da </a:t>
            </a:r>
            <a:r>
              <a:rPr lang="it-IT" altLang="it-IT" b="1" smtClean="0"/>
              <a:t>virus vivi attenuati</a:t>
            </a:r>
            <a:r>
              <a:rPr lang="it-IT" altLang="it-IT" smtClean="0"/>
              <a:t>, è estremamente efficace.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mtClean="0"/>
              <a:t>Il vaccino è generalmente molto ben tollerato, le reazioni, di solito sono lievi, fra cui mialgie e cefalea.                                                                                 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mtClean="0"/>
              <a:t>Rari sono i casi di </a:t>
            </a:r>
            <a:r>
              <a:rPr lang="it-IT" altLang="it-IT" b="1" smtClean="0"/>
              <a:t>encefalite post-vaccinale</a:t>
            </a:r>
            <a:r>
              <a:rPr lang="it-IT" altLang="it-IT" smtClean="0"/>
              <a:t> segnalati nei lattanti di </a:t>
            </a:r>
            <a:r>
              <a:rPr lang="it-IT" altLang="it-IT" b="1" smtClean="0"/>
              <a:t>meno di 9 mesi</a:t>
            </a:r>
            <a:r>
              <a:rPr lang="it-IT" altLang="it-IT" smtClean="0"/>
              <a:t>.</a:t>
            </a:r>
          </a:p>
          <a:p>
            <a:pPr eaLnBrk="1" hangingPunct="1">
              <a:buFontTx/>
              <a:buNone/>
            </a:pPr>
            <a:endParaRPr lang="it-IT" alt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mtClean="0"/>
              <a:t>   Le </a:t>
            </a:r>
            <a:r>
              <a:rPr lang="it-IT" altLang="it-IT" b="1" u="sng" smtClean="0">
                <a:solidFill>
                  <a:srgbClr val="FF0000"/>
                </a:solidFill>
              </a:rPr>
              <a:t>controindicazioni</a:t>
            </a:r>
            <a:r>
              <a:rPr lang="it-IT" altLang="it-IT" smtClean="0">
                <a:solidFill>
                  <a:srgbClr val="FF0000"/>
                </a:solidFill>
              </a:rPr>
              <a:t> </a:t>
            </a:r>
            <a:r>
              <a:rPr lang="it-IT" altLang="it-IT" smtClean="0"/>
              <a:t>sono:</a:t>
            </a:r>
          </a:p>
          <a:p>
            <a:pPr eaLnBrk="1" hangingPunct="1">
              <a:spcBef>
                <a:spcPct val="55000"/>
              </a:spcBef>
            </a:pPr>
            <a:r>
              <a:rPr lang="it-IT" altLang="it-IT" smtClean="0"/>
              <a:t>un’allergia vera alle proteine dell’uovo,</a:t>
            </a:r>
          </a:p>
          <a:p>
            <a:pPr eaLnBrk="1" hangingPunct="1">
              <a:spcBef>
                <a:spcPct val="55000"/>
              </a:spcBef>
            </a:pPr>
            <a:r>
              <a:rPr lang="it-IT" altLang="it-IT" smtClean="0"/>
              <a:t>un deficit immunitario congenito o acquisito,</a:t>
            </a:r>
          </a:p>
          <a:p>
            <a:pPr eaLnBrk="1" hangingPunct="1">
              <a:spcBef>
                <a:spcPct val="55000"/>
              </a:spcBef>
            </a:pPr>
            <a:r>
              <a:rPr lang="it-IT" altLang="it-IT" smtClean="0"/>
              <a:t>l’infezione da HIV sintomatica se i CD4 sono inferiori a 200 cellule/mm3,</a:t>
            </a:r>
          </a:p>
          <a:p>
            <a:pPr eaLnBrk="1" hangingPunct="1">
              <a:spcBef>
                <a:spcPct val="55000"/>
              </a:spcBef>
            </a:pPr>
            <a:r>
              <a:rPr lang="it-IT" altLang="it-IT" smtClean="0"/>
              <a:t>l’età inferiore ai 6 mesi.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contenuto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it-IT" altLang="it-IT" dirty="0" smtClean="0"/>
              <a:t>L’attuale regolamento sanitario internazionale prevede un </a:t>
            </a:r>
            <a:r>
              <a:rPr lang="it-IT" altLang="it-IT" b="1" dirty="0" smtClean="0"/>
              <a:t>richiamo ogni 10 anni.</a:t>
            </a:r>
          </a:p>
          <a:p>
            <a:r>
              <a:rPr lang="it-IT" altLang="it-IT" dirty="0" smtClean="0"/>
              <a:t>L’OMS ha però deciso che, entro giugno 2016, sia eliminato l’obbligo del richiamo decennale, in quanto è stato dimostrato che è sufficiente </a:t>
            </a:r>
            <a:r>
              <a:rPr lang="it-IT" altLang="it-IT" b="1" dirty="0" smtClean="0"/>
              <a:t>una sola dose</a:t>
            </a:r>
            <a:r>
              <a:rPr lang="it-IT" altLang="it-IT" dirty="0" smtClean="0"/>
              <a:t> per avere una protezione per tutta la vita.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/>
          <a:p>
            <a:pPr eaLnBrk="1" hangingPunct="1"/>
            <a:r>
              <a:rPr lang="it-IT" altLang="it-IT" sz="2800" smtClean="0"/>
              <a:t>Il personale sanitario dovrebbe </a:t>
            </a:r>
            <a:r>
              <a:rPr lang="it-IT" altLang="it-IT" sz="2800" b="1" smtClean="0"/>
              <a:t>sconsigliare</a:t>
            </a:r>
            <a:r>
              <a:rPr lang="it-IT" altLang="it-IT" sz="2800" smtClean="0"/>
              <a:t>, come ribadito anche dall’O.M.S., ai genitori con bambini molto piccoli di recarsi in Paesi ad </a:t>
            </a:r>
            <a:r>
              <a:rPr lang="it-IT" altLang="it-IT" sz="2800" b="1" smtClean="0"/>
              <a:t>elevata</a:t>
            </a:r>
            <a:r>
              <a:rPr lang="it-IT" altLang="it-IT" sz="2800" smtClean="0"/>
              <a:t> </a:t>
            </a:r>
            <a:r>
              <a:rPr lang="it-IT" altLang="it-IT" sz="2800" b="1" smtClean="0"/>
              <a:t>endemicità</a:t>
            </a:r>
            <a:r>
              <a:rPr lang="it-IT" altLang="it-IT" sz="2800" smtClean="0"/>
              <a:t> per le malattie tropicali come la malaria. </a:t>
            </a:r>
          </a:p>
        </p:txBody>
      </p:sp>
      <p:pic>
        <p:nvPicPr>
          <p:cNvPr id="14339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64163" y="1484313"/>
            <a:ext cx="2663825" cy="338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tabella 3"/>
          <p:cNvGraphicFramePr>
            <a:graphicFrameLocks noGrp="1"/>
          </p:cNvGraphicFramePr>
          <p:nvPr>
            <p:ph type="tbl" idx="1"/>
          </p:nvPr>
        </p:nvGraphicFramePr>
        <p:xfrm>
          <a:off x="107950" y="260350"/>
          <a:ext cx="8928100" cy="6337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050"/>
                <a:gridCol w="4464050"/>
              </a:tblGrid>
              <a:tr h="664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Tipo di vaccino</a:t>
                      </a:r>
                    </a:p>
                  </a:txBody>
                  <a:tcPr marL="91428" marR="91428"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Virus vivi attenuati</a:t>
                      </a:r>
                    </a:p>
                  </a:txBody>
                  <a:tcPr marL="91428" marR="91428" marT="45714" marB="45714" horzOverflow="overflow"/>
                </a:tc>
              </a:tr>
              <a:tr h="664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Via di somministrazione</a:t>
                      </a:r>
                    </a:p>
                  </a:txBody>
                  <a:tcPr marL="91428" marR="91428"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Sottocutanea</a:t>
                      </a:r>
                    </a:p>
                  </a:txBody>
                  <a:tcPr marL="91428" marR="91428" marT="45714" marB="45714" horzOverflow="overflow"/>
                </a:tc>
              </a:tr>
              <a:tr h="664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Numero di dosi</a:t>
                      </a:r>
                    </a:p>
                  </a:txBody>
                  <a:tcPr marL="91428" marR="91428"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Un’unica dose</a:t>
                      </a:r>
                    </a:p>
                  </a:txBody>
                  <a:tcPr marL="91428" marR="91428" marT="45714" marB="45714" horzOverflow="overflow"/>
                </a:tc>
              </a:tr>
              <a:tr h="7533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Richiamo</a:t>
                      </a:r>
                    </a:p>
                  </a:txBody>
                  <a:tcPr marL="91428" marR="91428"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Ogni dieci anni</a:t>
                      </a:r>
                      <a:r>
                        <a:rPr kumimoji="0" lang="it-IT" alt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 ora</a:t>
                      </a:r>
                      <a:r>
                        <a:rPr kumimoji="0" lang="it-IT" alt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8" marR="91428" marT="45714" marB="45714" horzOverflow="overflow"/>
                </a:tc>
              </a:tr>
              <a:tr h="17283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Controindicazioni</a:t>
                      </a: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8" marR="91428"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Allergia all’uovo, deficit immunitario congenito o acquisito</a:t>
                      </a:r>
                    </a:p>
                  </a:txBody>
                  <a:tcPr marL="91428" marR="91428" marT="45714" marB="45714" horzOverflow="overflow"/>
                </a:tc>
              </a:tr>
              <a:tr h="11965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Effetti indesiderati</a:t>
                      </a:r>
                    </a:p>
                  </a:txBody>
                  <a:tcPr marL="91428" marR="91428"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Rare reazioni lievi fra cui mialgie e cefalea</a:t>
                      </a:r>
                    </a:p>
                  </a:txBody>
                  <a:tcPr marL="91428" marR="91428" marT="45714" marB="45714" horzOverflow="overflow"/>
                </a:tc>
              </a:tr>
              <a:tr h="664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Protezione</a:t>
                      </a:r>
                    </a:p>
                  </a:txBody>
                  <a:tcPr marL="91428" marR="91428"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Dopo 10 giorni</a:t>
                      </a:r>
                    </a:p>
                  </a:txBody>
                  <a:tcPr marL="91428" marR="91428" marT="45714" marB="45714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tabella 3"/>
          <p:cNvGraphicFramePr>
            <a:graphicFrameLocks noGrp="1"/>
          </p:cNvGraphicFramePr>
          <p:nvPr>
            <p:ph type="tbl" idx="1"/>
          </p:nvPr>
        </p:nvGraphicFramePr>
        <p:xfrm>
          <a:off x="250825" y="260350"/>
          <a:ext cx="8642350" cy="644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175"/>
                <a:gridCol w="4321175"/>
              </a:tblGrid>
              <a:tr h="1627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Raccomandato per</a:t>
                      </a:r>
                    </a:p>
                  </a:txBody>
                  <a:tcPr marL="91455" marR="91455" marT="45722" marB="4572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Tutti i bambini che si recano nelle zone endemiche e quando è obbligatorio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</a:t>
                      </a:r>
                    </a:p>
                  </a:txBody>
                  <a:tcPr marL="91455" marR="91455" marT="45722" marB="45722" horzOverflow="overflow"/>
                </a:tc>
              </a:tr>
              <a:tr h="48144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Precauzioni particolari</a:t>
                      </a:r>
                    </a:p>
                  </a:txBody>
                  <a:tcPr marL="91455" marR="91455" marT="45722" marB="4572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Non</a:t>
                      </a: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deve essere somministrato a </a:t>
                      </a: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bambini di età inferiore ai 6 mesi</a:t>
                      </a: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          I bambini di età compresa tra i 6 e 9 mesi devono essere vaccinati solo in situazioni particolari (ad es. durante un focolaio epidemico) e sulla base delle raccomandazioni ufficiali in vigore.	</a:t>
                      </a:r>
                    </a:p>
                  </a:txBody>
                  <a:tcPr marL="91455" marR="91455" marT="45722" marB="45722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90587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CasellaDiTesto 3"/>
          <p:cNvSpPr txBox="1">
            <a:spLocks noChangeArrowheads="1"/>
          </p:cNvSpPr>
          <p:nvPr/>
        </p:nvSpPr>
        <p:spPr bwMode="auto">
          <a:xfrm>
            <a:off x="34925" y="6381750"/>
            <a:ext cx="8759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/>
              <a:t>Current as of July 2015. This map is an updated version of the 2010 map created by the Informal WHO Working Group on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200"/>
              <a:t>Geographic Risk of Yellow Fever.</a:t>
            </a:r>
            <a:endParaRPr lang="it-IT" altLang="it-IT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60350"/>
            <a:ext cx="5213350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CasellaDiTesto 3"/>
          <p:cNvSpPr txBox="1">
            <a:spLocks noChangeArrowheads="1"/>
          </p:cNvSpPr>
          <p:nvPr/>
        </p:nvSpPr>
        <p:spPr bwMode="auto">
          <a:xfrm>
            <a:off x="7235825" y="836613"/>
            <a:ext cx="15843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/>
              <a:t>Current as of March 2014.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200"/>
              <a:t>This map is an updated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200"/>
              <a:t>version of the 2010 map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200"/>
              <a:t>created by the Informal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200"/>
              <a:t>WHO Working Group 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200"/>
              <a:t>the Geographic Risk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200"/>
              <a:t>Yellow Fever</a:t>
            </a:r>
            <a:endParaRPr lang="it-IT" altLang="it-IT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539750" y="2060575"/>
            <a:ext cx="8135938" cy="244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4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" panose="020B0603020102020204" pitchFamily="34" charset="0"/>
              </a:rPr>
              <a:t>Vaccino contro l’ENCEFALITE da ZECCHE</a:t>
            </a:r>
          </a:p>
        </p:txBody>
      </p:sp>
      <p:pic>
        <p:nvPicPr>
          <p:cNvPr id="57347" name="Picture 3" descr="testat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5589588"/>
            <a:ext cx="7921625" cy="863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contenuto 1"/>
          <p:cNvSpPr>
            <a:spLocks noGrp="1"/>
          </p:cNvSpPr>
          <p:nvPr>
            <p:ph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it-IT" altLang="it-IT" dirty="0" smtClean="0"/>
              <a:t>L’infezione è dovuta al </a:t>
            </a:r>
            <a:r>
              <a:rPr lang="it-IT" altLang="it-IT" dirty="0" smtClean="0">
                <a:solidFill>
                  <a:srgbClr val="FF0000"/>
                </a:solidFill>
              </a:rPr>
              <a:t>virus dell’encefalite da zecche </a:t>
            </a:r>
            <a:r>
              <a:rPr lang="it-IT" altLang="it-IT" dirty="0" smtClean="0"/>
              <a:t>appartenente alla famiglia </a:t>
            </a:r>
            <a:r>
              <a:rPr lang="it-IT" altLang="it-IT" dirty="0" err="1" smtClean="0"/>
              <a:t>Flaviviridae</a:t>
            </a:r>
            <a:r>
              <a:rPr lang="it-IT" altLang="it-IT" dirty="0" smtClean="0"/>
              <a:t>.</a:t>
            </a:r>
          </a:p>
          <a:p>
            <a:r>
              <a:rPr lang="it-IT" altLang="it-IT" dirty="0" smtClean="0"/>
              <a:t>L’infezione è trasmessa dal morso di </a:t>
            </a:r>
            <a:r>
              <a:rPr lang="it-IT" altLang="it-IT" b="1" dirty="0" smtClean="0"/>
              <a:t>zecche infette </a:t>
            </a:r>
            <a:r>
              <a:rPr lang="it-IT" altLang="it-IT" dirty="0" smtClean="0"/>
              <a:t>o dall’ingestione di </a:t>
            </a:r>
            <a:r>
              <a:rPr lang="it-IT" altLang="it-IT" b="1" dirty="0" smtClean="0"/>
              <a:t>latte</a:t>
            </a:r>
            <a:r>
              <a:rPr lang="it-IT" altLang="it-IT" dirty="0" smtClean="0"/>
              <a:t> non pastorizzato.</a:t>
            </a:r>
          </a:p>
          <a:p>
            <a:r>
              <a:rPr lang="it-IT" altLang="it-IT" dirty="0" smtClean="0"/>
              <a:t>Il quadro clinico è di una malattia </a:t>
            </a:r>
            <a:r>
              <a:rPr lang="it-IT" altLang="it-IT" dirty="0" err="1" smtClean="0"/>
              <a:t>simil</a:t>
            </a:r>
            <a:r>
              <a:rPr lang="it-IT" altLang="it-IT" dirty="0" smtClean="0"/>
              <a:t>-influenzale che è seguita in circa il 30% dei casi da segni di interessamento del S.N.C.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476250"/>
            <a:ext cx="8291513" cy="5649913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L’</a:t>
            </a:r>
            <a:r>
              <a:rPr lang="it-IT" dirty="0" smtClean="0">
                <a:solidFill>
                  <a:srgbClr val="FF0000"/>
                </a:solidFill>
              </a:rPr>
              <a:t>uomo</a:t>
            </a:r>
            <a:r>
              <a:rPr lang="it-IT" dirty="0" smtClean="0"/>
              <a:t> rappresenta un </a:t>
            </a:r>
            <a:r>
              <a:rPr lang="it-IT" u="sng" dirty="0" smtClean="0"/>
              <a:t>ospite occasionale</a:t>
            </a:r>
            <a:r>
              <a:rPr lang="it-IT" dirty="0" smtClean="0"/>
              <a:t>; per lo più terminale.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it-IT" dirty="0" smtClean="0"/>
          </a:p>
          <a:p>
            <a:pPr>
              <a:spcBef>
                <a:spcPts val="0"/>
              </a:spcBef>
              <a:defRPr/>
            </a:pPr>
            <a:r>
              <a:rPr lang="it-IT" dirty="0" smtClean="0"/>
              <a:t>Il </a:t>
            </a:r>
            <a:r>
              <a:rPr lang="it-IT" u="sng" dirty="0" smtClean="0"/>
              <a:t>serbatoio</a:t>
            </a:r>
            <a:r>
              <a:rPr lang="it-IT" dirty="0" smtClean="0"/>
              <a:t> è rappresentato da </a:t>
            </a:r>
            <a:r>
              <a:rPr lang="it-IT" dirty="0" smtClean="0">
                <a:solidFill>
                  <a:srgbClr val="FF0000"/>
                </a:solidFill>
              </a:rPr>
              <a:t>animali a sangue caldo selvatici e domestici </a:t>
            </a:r>
            <a:r>
              <a:rPr lang="it-IT" dirty="0" smtClean="0"/>
              <a:t>(roditori, renne, capre, montoni ..) che ospitano la zecca fra i loro peli e sono portatori del virus.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it-IT" dirty="0" smtClean="0"/>
          </a:p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Ovini</a:t>
            </a:r>
            <a:r>
              <a:rPr lang="it-IT" dirty="0" smtClean="0"/>
              <a:t> e </a:t>
            </a:r>
            <a:r>
              <a:rPr lang="it-IT" dirty="0" smtClean="0">
                <a:solidFill>
                  <a:srgbClr val="FF0000"/>
                </a:solidFill>
              </a:rPr>
              <a:t>caprini</a:t>
            </a:r>
            <a:r>
              <a:rPr lang="it-IT" dirty="0" smtClean="0"/>
              <a:t> possono eliminare il virus nel </a:t>
            </a:r>
            <a:r>
              <a:rPr lang="it-IT" u="sng" dirty="0" smtClean="0"/>
              <a:t>latte.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487363"/>
            <a:ext cx="8229600" cy="56388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L’encefalite trasmessa da zecca è diffusa dall’Europa Centrale all’Estremo Oriente. E’ endemica in 27 Paesi Europei ed è            particolarmente frequente in alcune zone della </a:t>
            </a:r>
            <a:r>
              <a:rPr lang="it-IT" dirty="0" smtClean="0">
                <a:solidFill>
                  <a:srgbClr val="FF0000"/>
                </a:solidFill>
              </a:rPr>
              <a:t>Russia</a:t>
            </a:r>
            <a:r>
              <a:rPr lang="it-IT" dirty="0" smtClean="0"/>
              <a:t> e nei Paesi vicini al Mar Caspio (</a:t>
            </a:r>
            <a:r>
              <a:rPr lang="it-IT" dirty="0" smtClean="0">
                <a:solidFill>
                  <a:srgbClr val="FF0000"/>
                </a:solidFill>
              </a:rPr>
              <a:t>Iran, Iraq, Kazakhstan</a:t>
            </a:r>
            <a:r>
              <a:rPr lang="it-IT" dirty="0" smtClean="0"/>
              <a:t>).</a:t>
            </a:r>
          </a:p>
          <a:p>
            <a:pPr marL="0" indent="0">
              <a:buFontTx/>
              <a:buNone/>
              <a:defRPr/>
            </a:pPr>
            <a:endParaRPr lang="it-IT" dirty="0" smtClean="0"/>
          </a:p>
          <a:p>
            <a:pPr>
              <a:defRPr/>
            </a:pPr>
            <a:r>
              <a:rPr lang="it-IT" dirty="0" smtClean="0"/>
              <a:t>In queste zone rappresenta un grave problema di Sanità Pubblica sia per la sua </a:t>
            </a:r>
            <a:r>
              <a:rPr lang="it-IT" b="1" dirty="0" smtClean="0"/>
              <a:t>frequenza</a:t>
            </a:r>
            <a:r>
              <a:rPr lang="it-IT" dirty="0" smtClean="0"/>
              <a:t> sia per la sua gravità, elevata letalità e potenziali sequele neurologiche.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>
              <a:defRPr/>
            </a:pPr>
            <a:r>
              <a:rPr lang="it-IT" sz="3000" dirty="0" smtClean="0"/>
              <a:t>In Italia è in commercio un vaccino contro l’encefalite da zecca che si chiama </a:t>
            </a:r>
            <a:r>
              <a:rPr lang="it-IT" sz="3000" b="1" dirty="0" smtClean="0">
                <a:solidFill>
                  <a:srgbClr val="FF0000"/>
                </a:solidFill>
              </a:rPr>
              <a:t>TICOVAC</a:t>
            </a:r>
            <a:r>
              <a:rPr lang="it-IT" sz="3000" dirty="0" smtClean="0"/>
              <a:t>. </a:t>
            </a:r>
          </a:p>
          <a:p>
            <a:pPr>
              <a:defRPr/>
            </a:pPr>
            <a:r>
              <a:rPr lang="it-IT" sz="3000" dirty="0" smtClean="0"/>
              <a:t>Ne esistono due formulazioni:                         - una da </a:t>
            </a:r>
            <a:r>
              <a:rPr lang="it-IT" sz="3000" dirty="0" smtClean="0">
                <a:solidFill>
                  <a:srgbClr val="FF0000"/>
                </a:solidFill>
              </a:rPr>
              <a:t>0,50 ml </a:t>
            </a:r>
            <a:r>
              <a:rPr lang="it-IT" sz="3000" dirty="0" smtClean="0"/>
              <a:t>per le persone di età pari o superiore ai 16 anni                                        - l’altra da </a:t>
            </a:r>
            <a:r>
              <a:rPr lang="it-IT" sz="3000" dirty="0" smtClean="0">
                <a:solidFill>
                  <a:srgbClr val="FF0000"/>
                </a:solidFill>
              </a:rPr>
              <a:t>0,25 ml </a:t>
            </a:r>
            <a:r>
              <a:rPr lang="it-IT" sz="3000" dirty="0" smtClean="0"/>
              <a:t>per i bambini ed adolescenti </a:t>
            </a:r>
            <a:r>
              <a:rPr lang="it-IT" sz="3000" dirty="0" smtClean="0">
                <a:solidFill>
                  <a:srgbClr val="0070C0"/>
                </a:solidFill>
              </a:rPr>
              <a:t>dall’età di 1 anno a 15 anni</a:t>
            </a:r>
            <a:r>
              <a:rPr lang="it-IT" sz="3000" dirty="0" smtClean="0"/>
              <a:t>.</a:t>
            </a:r>
          </a:p>
          <a:p>
            <a:pPr>
              <a:defRPr/>
            </a:pPr>
            <a:r>
              <a:rPr lang="it-IT" sz="3000" dirty="0" smtClean="0"/>
              <a:t>Il vaccino è raccomandato per i bambini che </a:t>
            </a:r>
            <a:r>
              <a:rPr lang="it-IT" sz="3000" dirty="0"/>
              <a:t>visitano aree boschive e montane di territori considerati a </a:t>
            </a:r>
            <a:r>
              <a:rPr lang="it-IT" sz="3000" dirty="0" smtClean="0"/>
              <a:t>rischio.</a:t>
            </a:r>
            <a:endParaRPr lang="it-IT" sz="3000" dirty="0"/>
          </a:p>
          <a:p>
            <a:pPr marL="0" indent="0">
              <a:buFontTx/>
              <a:buNone/>
              <a:defRPr/>
            </a:pPr>
            <a:endParaRPr lang="it-IT" dirty="0" smtClean="0"/>
          </a:p>
          <a:p>
            <a:pPr marL="0" indent="0">
              <a:buFontTx/>
              <a:buNone/>
              <a:defRPr/>
            </a:pPr>
            <a:r>
              <a:rPr lang="it-IT" dirty="0" smtClean="0"/>
              <a:t>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44" name="Group 40"/>
          <p:cNvGraphicFramePr>
            <a:graphicFrameLocks noGrp="1"/>
          </p:cNvGraphicFramePr>
          <p:nvPr>
            <p:ph idx="1"/>
          </p:nvPr>
        </p:nvGraphicFramePr>
        <p:xfrm>
          <a:off x="457200" y="692150"/>
          <a:ext cx="8229600" cy="5784855"/>
        </p:xfrm>
        <a:graphic>
          <a:graphicData uri="http://schemas.openxmlformats.org/drawingml/2006/table">
            <a:tbl>
              <a:tblPr/>
              <a:tblGrid>
                <a:gridCol w="3827463"/>
                <a:gridCol w="4402137"/>
              </a:tblGrid>
              <a:tr h="1358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Tipo di vaccino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Virus coltivati su fibroblasti di embrione di pollo ed inattivati con formaldeide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Via di somministrazione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Intramuscolare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Numero di dosi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Due dosi alla distanza di 4-12 settimane (schedula di vaccinazione rapida 0, 14 giorni) la terza dose entro 5-12 mesi dalla seconda.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Richiamo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Il primo richiamo si effettua nei 3 anni seguenti la terza dose. I successivi richiami possono essere somministrati ogni 5 anni.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it-IT" altLang="it-IT" sz="2800" smtClean="0"/>
              <a:t>I genitori devono, quindi, porre </a:t>
            </a:r>
            <a:r>
              <a:rPr lang="it-IT" altLang="it-IT" sz="2800" b="1" smtClean="0">
                <a:latin typeface="Comic Sans MS" panose="030F0702030302020204" pitchFamily="66" charset="0"/>
              </a:rPr>
              <a:t>particolari attenzioni</a:t>
            </a:r>
            <a:r>
              <a:rPr lang="it-IT" altLang="it-IT" sz="2800" smtClean="0"/>
              <a:t> nella preparazione di un viaggio internazionale quando portano con sé dei bambini.</a:t>
            </a:r>
          </a:p>
        </p:txBody>
      </p:sp>
      <p:pic>
        <p:nvPicPr>
          <p:cNvPr id="10243" name="Picture 8" descr="andry%20e%20mam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1989138"/>
            <a:ext cx="4038600" cy="33909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94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90" name="Group 30"/>
          <p:cNvGraphicFramePr>
            <a:graphicFrameLocks noGrp="1"/>
          </p:cNvGraphicFramePr>
          <p:nvPr>
            <p:ph idx="1"/>
          </p:nvPr>
        </p:nvGraphicFramePr>
        <p:xfrm>
          <a:off x="468313" y="231775"/>
          <a:ext cx="8229600" cy="6076951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993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Effetti indesiderati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Rare reazioni locali (dolore, eritema, tumefazione)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Rare generali (febbre, astenia, mialgie, nausea, vomito e cefalea) 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Protezione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Dopo 10 giorni dalla seconda dose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14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Raccomandato 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 bambini che si recano nelle zone endemiche e vi soggiornano per periodi prolungati 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6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Controindicazioni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Ipersensibilità alle proteine di uovo e di pollo 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74882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2"/>
          <p:cNvSpPr>
            <a:spLocks noChangeArrowheads="1" noChangeShapeType="1" noTextEdit="1"/>
          </p:cNvSpPr>
          <p:nvPr/>
        </p:nvSpPr>
        <p:spPr bwMode="auto">
          <a:xfrm>
            <a:off x="250825" y="2060575"/>
            <a:ext cx="8713788" cy="244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4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" panose="020B0603020102020204" pitchFamily="34" charset="0"/>
              </a:rPr>
              <a:t>Vaccino contro l’ENCEFALITE GIAPPONESE</a:t>
            </a:r>
          </a:p>
        </p:txBody>
      </p:sp>
      <p:pic>
        <p:nvPicPr>
          <p:cNvPr id="65539" name="Picture 3" descr="testat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5589588"/>
            <a:ext cx="7921625" cy="863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contenuto 1"/>
          <p:cNvSpPr>
            <a:spLocks noGrp="1"/>
          </p:cNvSpPr>
          <p:nvPr>
            <p:ph/>
          </p:nvPr>
        </p:nvSpPr>
        <p:spPr>
          <a:xfrm>
            <a:off x="468313" y="620713"/>
            <a:ext cx="8229600" cy="4968875"/>
          </a:xfrm>
        </p:spPr>
        <p:txBody>
          <a:bodyPr/>
          <a:lstStyle/>
          <a:p>
            <a:pPr>
              <a:defRPr/>
            </a:pPr>
            <a:r>
              <a:rPr lang="it-IT" altLang="it-IT" dirty="0" smtClean="0"/>
              <a:t>L’encefalite giapponese è una malattia grave </a:t>
            </a:r>
            <a:r>
              <a:rPr lang="it-IT" altLang="it-IT" dirty="0"/>
              <a:t>causata da un </a:t>
            </a:r>
            <a:r>
              <a:rPr lang="it-IT" altLang="it-IT" dirty="0" err="1" smtClean="0">
                <a:solidFill>
                  <a:srgbClr val="FF0000"/>
                </a:solidFill>
              </a:rPr>
              <a:t>flavivirus</a:t>
            </a:r>
            <a:r>
              <a:rPr lang="it-IT" altLang="it-IT" dirty="0" smtClean="0"/>
              <a:t> trasmesso da una </a:t>
            </a:r>
            <a:r>
              <a:rPr lang="it-IT" altLang="it-IT" b="1" dirty="0" smtClean="0"/>
              <a:t>zanzara del genere </a:t>
            </a:r>
            <a:r>
              <a:rPr lang="it-IT" altLang="it-IT" b="1" dirty="0" err="1" smtClean="0"/>
              <a:t>Culex</a:t>
            </a:r>
            <a:r>
              <a:rPr lang="it-IT" altLang="it-IT" dirty="0" smtClean="0"/>
              <a:t>, che si trova in Asia, dal Pakistan al Giappone.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it-IT" altLang="it-IT" dirty="0" smtClean="0"/>
          </a:p>
          <a:p>
            <a:pPr>
              <a:defRPr/>
            </a:pPr>
            <a:r>
              <a:rPr lang="it-IT" altLang="it-IT" dirty="0" smtClean="0"/>
              <a:t>Il rischio è legato al tipo di viaggio, soggiorno in aree rurali, e al periodo di permanenza, superiore alle 4 settimane.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it-IT" altLang="it-IT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941168"/>
            <a:ext cx="3168352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404813"/>
            <a:ext cx="4546600" cy="5721350"/>
          </a:xfrm>
        </p:spPr>
        <p:txBody>
          <a:bodyPr/>
          <a:lstStyle/>
          <a:p>
            <a:r>
              <a:rPr lang="it-IT" altLang="it-IT" sz="3000" smtClean="0"/>
              <a:t>In Italia è in commercio un vaccino contro l’encefalite giapponese (</a:t>
            </a:r>
            <a:r>
              <a:rPr lang="it-IT" altLang="it-IT" sz="3000" b="1" smtClean="0">
                <a:solidFill>
                  <a:srgbClr val="FF0000"/>
                </a:solidFill>
              </a:rPr>
              <a:t>IXIARO</a:t>
            </a:r>
            <a:r>
              <a:rPr lang="it-IT" altLang="it-IT" sz="3000" smtClean="0"/>
              <a:t>). </a:t>
            </a:r>
          </a:p>
          <a:p>
            <a:r>
              <a:rPr lang="it-IT" altLang="it-IT" sz="3000" smtClean="0"/>
              <a:t>Il vaccino può essere somministrato dall’età di </a:t>
            </a:r>
            <a:r>
              <a:rPr lang="it-IT" altLang="it-IT" sz="3000" smtClean="0">
                <a:solidFill>
                  <a:srgbClr val="FF0000"/>
                </a:solidFill>
              </a:rPr>
              <a:t>2 mesi</a:t>
            </a:r>
            <a:r>
              <a:rPr lang="it-IT" altLang="it-IT" sz="3000" smtClean="0"/>
              <a:t>.</a:t>
            </a:r>
          </a:p>
          <a:p>
            <a:r>
              <a:rPr lang="it-IT" altLang="it-IT" sz="3000" smtClean="0"/>
              <a:t>Dai </a:t>
            </a:r>
            <a:r>
              <a:rPr lang="it-IT" altLang="it-IT" sz="3000" smtClean="0">
                <a:solidFill>
                  <a:srgbClr val="FF0000"/>
                </a:solidFill>
              </a:rPr>
              <a:t>2 ai 35 mesi </a:t>
            </a:r>
            <a:r>
              <a:rPr lang="it-IT" altLang="it-IT" sz="3000" smtClean="0"/>
              <a:t>è necessaria </a:t>
            </a:r>
            <a:r>
              <a:rPr lang="it-IT" altLang="it-IT" sz="3000" b="1" smtClean="0"/>
              <a:t>metà dose, </a:t>
            </a:r>
            <a:r>
              <a:rPr lang="it-IT" altLang="it-IT" sz="3000" smtClean="0"/>
              <a:t>dai </a:t>
            </a:r>
            <a:r>
              <a:rPr lang="it-IT" altLang="it-IT" sz="3000" smtClean="0">
                <a:solidFill>
                  <a:srgbClr val="FF0000"/>
                </a:solidFill>
              </a:rPr>
              <a:t>3 anni </a:t>
            </a:r>
            <a:r>
              <a:rPr lang="it-IT" altLang="it-IT" sz="3000" smtClean="0"/>
              <a:t>la </a:t>
            </a:r>
            <a:r>
              <a:rPr lang="it-IT" altLang="it-IT" sz="3000" b="1" smtClean="0"/>
              <a:t>dose intera.</a:t>
            </a:r>
          </a:p>
          <a:p>
            <a:endParaRPr lang="it-IT" altLang="it-IT" smtClean="0"/>
          </a:p>
        </p:txBody>
      </p:sp>
      <p:pic>
        <p:nvPicPr>
          <p:cNvPr id="67587" name="Segnaposto contenuto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11863" y="908050"/>
            <a:ext cx="2438400" cy="1876425"/>
          </a:xfrm>
        </p:spPr>
      </p:pic>
      <p:pic>
        <p:nvPicPr>
          <p:cNvPr id="67588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573463"/>
            <a:ext cx="25669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44" name="Group 40"/>
          <p:cNvGraphicFramePr>
            <a:graphicFrameLocks noGrp="1"/>
          </p:cNvGraphicFramePr>
          <p:nvPr>
            <p:ph idx="1"/>
          </p:nvPr>
        </p:nvGraphicFramePr>
        <p:xfrm>
          <a:off x="457200" y="692150"/>
          <a:ext cx="8229600" cy="5629276"/>
        </p:xfrm>
        <a:graphic>
          <a:graphicData uri="http://schemas.openxmlformats.org/drawingml/2006/table">
            <a:tbl>
              <a:tblPr/>
              <a:tblGrid>
                <a:gridCol w="3827463"/>
                <a:gridCol w="4402137"/>
              </a:tblGrid>
              <a:tr h="1358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Tipo di vaccino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Virus coltivati su cellule Vero ed inattivati con formaldeide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8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Via di somministrazione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Intramuscolare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72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Numero di dosi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Due dosi alla distanza di 28 giorni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4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Richiamo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Non ci sono dati disponibili sulla cronologia e sulla risposta a una dose di richiamo nei bambini.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90" name="Group 30"/>
          <p:cNvGraphicFramePr>
            <a:graphicFrameLocks noGrp="1"/>
          </p:cNvGraphicFramePr>
          <p:nvPr>
            <p:ph idx="1"/>
          </p:nvPr>
        </p:nvGraphicFramePr>
        <p:xfrm>
          <a:off x="468313" y="115888"/>
          <a:ext cx="8229600" cy="6559551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627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Effetti indesiderati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Rare reazioni locali (eritema, tumefazione)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Rare generali (astenia, mialgie, nausea e cefalea)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Protezione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Dopo 10 giorni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91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Raccomandato 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 bambini che si recano nelle zone endemiche e vi soggiornano per periodi prolungati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83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Precauzioni particolari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Evitare le punture delle zanzare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Segnaposto contenuto 1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8424862" cy="604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b="1" smtClean="0">
                <a:solidFill>
                  <a:srgbClr val="FF0000"/>
                </a:solidFill>
              </a:rPr>
              <a:t>3) MALATTIE  TRASMESSE DA ANIMALI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554663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sz="2800" dirty="0" smtClean="0"/>
          </a:p>
          <a:p>
            <a:pPr eaLnBrk="1" hangingPunct="1"/>
            <a:r>
              <a:rPr lang="it-IT" altLang="it-IT" sz="3600" b="1" dirty="0" smtClean="0"/>
              <a:t>rabbia</a:t>
            </a:r>
          </a:p>
          <a:p>
            <a:pPr eaLnBrk="1" hangingPunct="1"/>
            <a:r>
              <a:rPr lang="it-IT" altLang="it-IT" sz="3600" dirty="0" smtClean="0"/>
              <a:t>brucellosi</a:t>
            </a:r>
          </a:p>
          <a:p>
            <a:pPr eaLnBrk="1" hangingPunct="1"/>
            <a:r>
              <a:rPr lang="it-IT" altLang="it-IT" sz="3600" dirty="0" smtClean="0"/>
              <a:t>leptospirosi</a:t>
            </a:r>
          </a:p>
        </p:txBody>
      </p:sp>
      <p:pic>
        <p:nvPicPr>
          <p:cNvPr id="71684" name="Picture 4" descr="testa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5589588"/>
            <a:ext cx="8424862" cy="9350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b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Misure specifiche di prevenzione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60000"/>
              </a:spcBef>
            </a:pPr>
            <a:r>
              <a:rPr lang="it-IT" altLang="it-IT" sz="3600" smtClean="0"/>
              <a:t>Vaccino anti-rabbico </a:t>
            </a:r>
          </a:p>
          <a:p>
            <a:pPr eaLnBrk="1" hangingPunct="1">
              <a:lnSpc>
                <a:spcPct val="85000"/>
              </a:lnSpc>
              <a:spcBef>
                <a:spcPct val="60000"/>
              </a:spcBef>
              <a:buFontTx/>
              <a:buNone/>
            </a:pPr>
            <a:endParaRPr lang="it-IT" altLang="it-IT" sz="3600" smtClean="0"/>
          </a:p>
        </p:txBody>
      </p:sp>
      <p:pic>
        <p:nvPicPr>
          <p:cNvPr id="72708" name="Picture 7" descr="volto bimbo afri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00563" y="2600325"/>
            <a:ext cx="4071937" cy="29892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/>
          <a:p>
            <a:pPr eaLnBrk="1" hangingPunct="1"/>
            <a:r>
              <a:rPr lang="it-IT" altLang="it-IT" sz="2800" smtClean="0"/>
              <a:t>Durante un viaggio i bambini possono correre dei rischi per la loro salute legati: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it-IT" altLang="it-IT" sz="2800" smtClean="0"/>
              <a:t>alla destinazione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it-IT" altLang="it-IT" sz="2800" smtClean="0"/>
              <a:t>alle caratteristiche del viaggio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it-IT" altLang="it-IT" sz="2800" smtClean="0"/>
              <a:t>alla durata della permanenza.</a:t>
            </a:r>
          </a:p>
          <a:p>
            <a:pPr eaLnBrk="1" hangingPunct="1">
              <a:buFontTx/>
              <a:buNone/>
            </a:pPr>
            <a:endParaRPr lang="it-IT" altLang="it-IT" sz="2800" smtClean="0"/>
          </a:p>
        </p:txBody>
      </p:sp>
      <p:pic>
        <p:nvPicPr>
          <p:cNvPr id="11267" name="Picture 4" descr="foto mini-Bambino Chicken%20vill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2"/>
          <p:cNvSpPr>
            <a:spLocks noChangeArrowheads="1" noChangeShapeType="1" noTextEdit="1"/>
          </p:cNvSpPr>
          <p:nvPr/>
        </p:nvSpPr>
        <p:spPr bwMode="auto">
          <a:xfrm>
            <a:off x="539750" y="2060575"/>
            <a:ext cx="8135938" cy="244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4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VACCINO ANTI-RABBICO</a:t>
            </a:r>
          </a:p>
        </p:txBody>
      </p:sp>
      <p:pic>
        <p:nvPicPr>
          <p:cNvPr id="73731" name="Picture 3" descr="testat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5589588"/>
            <a:ext cx="7921625" cy="863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800" smtClean="0"/>
              <a:t>Il rischio più alto di rabbia è nei bambini in quanto possono avere un contatto maggiore con i cani e possono non riferire incidenti sospetti.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/>
              <a:t>Dopo un contatto sospetto con un animale rabido, è necessario </a:t>
            </a:r>
            <a:r>
              <a:rPr lang="it-IT" altLang="it-IT" sz="2800" smtClean="0">
                <a:solidFill>
                  <a:srgbClr val="FF0000"/>
                </a:solidFill>
              </a:rPr>
              <a:t>lavare</a:t>
            </a:r>
            <a:r>
              <a:rPr lang="it-IT" altLang="it-IT" sz="2800" smtClean="0"/>
              <a:t> immediatamente </a:t>
            </a:r>
            <a:r>
              <a:rPr lang="it-IT" altLang="it-IT" sz="2800" smtClean="0">
                <a:solidFill>
                  <a:srgbClr val="FF0000"/>
                </a:solidFill>
              </a:rPr>
              <a:t>la</a:t>
            </a:r>
            <a:r>
              <a:rPr lang="it-IT" altLang="it-IT" sz="2800" smtClean="0"/>
              <a:t> </a:t>
            </a:r>
            <a:r>
              <a:rPr lang="it-IT" altLang="it-IT" sz="2800" smtClean="0">
                <a:solidFill>
                  <a:srgbClr val="FF0000"/>
                </a:solidFill>
              </a:rPr>
              <a:t>ferita </a:t>
            </a:r>
            <a:r>
              <a:rPr lang="it-IT" altLang="it-IT" sz="2800" smtClean="0"/>
              <a:t>con sapone o detergente ed acqua, e poi </a:t>
            </a:r>
            <a:r>
              <a:rPr lang="it-IT" altLang="it-IT" sz="2800" smtClean="0">
                <a:solidFill>
                  <a:srgbClr val="FF0000"/>
                </a:solidFill>
              </a:rPr>
              <a:t>disinfettarla</a:t>
            </a:r>
            <a:r>
              <a:rPr lang="it-IT" altLang="it-IT" sz="2800" smtClean="0"/>
              <a:t> con etanolo (70%) o soluzione acquosa di iodio.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/>
              <a:t>Bisogna trasportare al più presto il bambino in un centro medico attrezzato per ulteriori trattamenti, tra cui la profilassi antitetanica, se non effettuata in precedenza, ed antirabbica.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1" smtClean="0">
                <a:solidFill>
                  <a:srgbClr val="FF0000"/>
                </a:solidFill>
              </a:rPr>
              <a:t>Profilassi post-esposizione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100000"/>
              </a:spcBef>
            </a:pPr>
            <a:r>
              <a:rPr lang="it-IT" altLang="it-IT" smtClean="0"/>
              <a:t>consiste di </a:t>
            </a:r>
            <a:r>
              <a:rPr lang="it-IT" altLang="it-IT" b="1" smtClean="0"/>
              <a:t>cinque dosi</a:t>
            </a:r>
            <a:r>
              <a:rPr lang="it-IT" altLang="it-IT" smtClean="0"/>
              <a:t> </a:t>
            </a:r>
            <a:r>
              <a:rPr lang="it-IT" altLang="it-IT" b="1" smtClean="0"/>
              <a:t>di vaccino</a:t>
            </a:r>
            <a:r>
              <a:rPr lang="it-IT" altLang="it-IT" smtClean="0"/>
              <a:t> somministrate nei giorni 0, 3, 7, 14 e 28 o di due dosi al tempo 0 e le successive ai giorni 7 e 21.                                              </a:t>
            </a:r>
          </a:p>
          <a:p>
            <a:pPr eaLnBrk="1" hangingPunct="1">
              <a:spcBef>
                <a:spcPct val="100000"/>
              </a:spcBef>
            </a:pPr>
            <a:r>
              <a:rPr lang="it-IT" altLang="it-IT" smtClean="0"/>
              <a:t>Nei casi più gravi vengono somministrate anche le </a:t>
            </a:r>
            <a:r>
              <a:rPr lang="it-IT" altLang="it-IT" b="1" smtClean="0"/>
              <a:t>immunoglobuline</a:t>
            </a:r>
            <a:r>
              <a:rPr lang="it-IT" altLang="it-IT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1" smtClean="0">
                <a:solidFill>
                  <a:srgbClr val="FF0000"/>
                </a:solidFill>
              </a:rPr>
              <a:t>Profilassi pre-esposizione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100000"/>
              </a:spcBef>
            </a:pPr>
            <a:r>
              <a:rPr lang="it-IT" altLang="it-IT" smtClean="0"/>
              <a:t>prevede </a:t>
            </a:r>
            <a:r>
              <a:rPr lang="it-IT" altLang="it-IT" b="1" smtClean="0"/>
              <a:t>tre dosi</a:t>
            </a:r>
            <a:r>
              <a:rPr lang="it-IT" altLang="it-IT" smtClean="0"/>
              <a:t> di vaccino somministrate, nei giorni 0, 7 e 21-28, per via intramuscolare.</a:t>
            </a:r>
          </a:p>
          <a:p>
            <a:pPr eaLnBrk="1" hangingPunct="1">
              <a:spcBef>
                <a:spcPct val="100000"/>
              </a:spcBef>
            </a:pPr>
            <a:r>
              <a:rPr lang="it-IT" altLang="it-IT" smtClean="0"/>
              <a:t>E’ consigliata ai bambini che visitino zone di endemia dove essi rappresentano facile bersaglio per gli animali rabidi.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74" name="Group 66"/>
          <p:cNvGraphicFramePr>
            <a:graphicFrameLocks noGrp="1"/>
          </p:cNvGraphicFramePr>
          <p:nvPr>
            <p:ph type="tbl" idx="1"/>
          </p:nvPr>
        </p:nvGraphicFramePr>
        <p:xfrm>
          <a:off x="457200" y="549275"/>
          <a:ext cx="8435975" cy="5691189"/>
        </p:xfrm>
        <a:graphic>
          <a:graphicData uri="http://schemas.openxmlformats.org/drawingml/2006/table">
            <a:tbl>
              <a:tblPr/>
              <a:tblGrid>
                <a:gridCol w="4217988"/>
                <a:gridCol w="4217987"/>
              </a:tblGrid>
              <a:tr h="20665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Tipo di vaccino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Virus inattivati coltivati su cellule di embrione di pollo purificate (</a:t>
                      </a: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RABIPUR</a:t>
                      </a: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o cellule diploidi umane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2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Via di somministrazione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intramuscolare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Numero di dosi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Pre-esposizione tre dosi nei giorni 0,7,21-28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52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Post-esposizione cinque dosi nei giorni 0,3,7,14,28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86" name="Group 30"/>
          <p:cNvGraphicFramePr>
            <a:graphicFrameLocks noGrp="1"/>
          </p:cNvGraphicFramePr>
          <p:nvPr>
            <p:ph type="tbl" idx="1"/>
          </p:nvPr>
        </p:nvGraphicFramePr>
        <p:xfrm>
          <a:off x="539750" y="260350"/>
          <a:ext cx="8229600" cy="633095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8162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Richiamo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Non necessario per il viaggiatore comune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4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Effetti indesiderati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Rare reazioni locali (dolore, eritema, tumefazione,prurito)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Rare reazioni generali (malessere, dolori generalizzati e cefalea)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01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Raccomandato per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 bambini che si recano nelle zone endemiche e vi soggiornano per periodi prolungati</a:t>
                      </a: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b="1" smtClean="0">
                <a:solidFill>
                  <a:srgbClr val="FF0000"/>
                </a:solidFill>
              </a:rPr>
              <a:t>4) MALATTIE  A TRASMISSIONE PER VIA AEREA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6635080" cy="3989388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endParaRPr lang="it-IT" altLang="it-IT" sz="2800" dirty="0" smtClean="0"/>
          </a:p>
          <a:p>
            <a:pPr marL="533400" indent="-533400" eaLnBrk="1" hangingPunct="1"/>
            <a:r>
              <a:rPr lang="it-IT" altLang="it-IT" sz="3600" b="1" dirty="0" smtClean="0"/>
              <a:t>morbillo </a:t>
            </a:r>
          </a:p>
          <a:p>
            <a:pPr marL="533400" indent="-533400" eaLnBrk="1" hangingPunct="1"/>
            <a:r>
              <a:rPr lang="it-IT" altLang="it-IT" sz="3600" b="1" dirty="0" smtClean="0"/>
              <a:t>meningite meningococcica </a:t>
            </a:r>
          </a:p>
          <a:p>
            <a:pPr marL="533400" indent="-533400" eaLnBrk="1" hangingPunct="1"/>
            <a:r>
              <a:rPr lang="it-IT" altLang="it-IT" sz="3600" b="1" dirty="0" smtClean="0"/>
              <a:t>influenza</a:t>
            </a:r>
          </a:p>
          <a:p>
            <a:pPr marL="533400" indent="-533400" eaLnBrk="1" hangingPunct="1"/>
            <a:r>
              <a:rPr lang="it-IT" altLang="it-IT" sz="3600" dirty="0" smtClean="0"/>
              <a:t>tubercolosi</a:t>
            </a:r>
          </a:p>
          <a:p>
            <a:pPr marL="533400" indent="-533400" eaLnBrk="1" hangingPunct="1">
              <a:buFontTx/>
              <a:buNone/>
            </a:pPr>
            <a:r>
              <a:rPr lang="it-IT" altLang="it-IT" sz="3600" dirty="0" smtClean="0"/>
              <a:t> </a:t>
            </a:r>
          </a:p>
        </p:txBody>
      </p:sp>
      <p:pic>
        <p:nvPicPr>
          <p:cNvPr id="80900" name="Picture 4" descr="testa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5589588"/>
            <a:ext cx="8424862" cy="9350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/>
          <p:cNvSpPr>
            <a:spLocks noChangeArrowheads="1" noChangeShapeType="1" noTextEdit="1"/>
          </p:cNvSpPr>
          <p:nvPr/>
        </p:nvSpPr>
        <p:spPr bwMode="auto">
          <a:xfrm>
            <a:off x="539750" y="2060575"/>
            <a:ext cx="8135938" cy="244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4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VACCINO ANTI-MORBILLO-PAROTITE-ROSOLIA</a:t>
            </a:r>
          </a:p>
        </p:txBody>
      </p:sp>
      <p:pic>
        <p:nvPicPr>
          <p:cNvPr id="81923" name="Picture 3" descr="test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89588"/>
            <a:ext cx="79216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spcBef>
                <a:spcPct val="45000"/>
              </a:spcBef>
            </a:pPr>
            <a:r>
              <a:rPr lang="it-IT" altLang="it-IT" sz="2800" smtClean="0"/>
              <a:t>I bambini che si recano nei Paesi in via di sviluppo corrono un rischio alto se non sono stati vaccinati contro il morbillo.  </a:t>
            </a:r>
          </a:p>
          <a:p>
            <a:pPr eaLnBrk="1" hangingPunct="1">
              <a:spcBef>
                <a:spcPct val="45000"/>
              </a:spcBef>
            </a:pPr>
            <a:r>
              <a:rPr lang="it-IT" altLang="it-IT" sz="2800" smtClean="0"/>
              <a:t>Il vaccino </a:t>
            </a:r>
            <a:r>
              <a:rPr lang="it-IT" altLang="it-IT" sz="2800" b="1" smtClean="0"/>
              <a:t>ANTI-MORBILLO-PAROTITE-ROSOLIA </a:t>
            </a:r>
            <a:r>
              <a:rPr lang="it-IT" altLang="it-IT" sz="2800" smtClean="0"/>
              <a:t> può essere somministrato </a:t>
            </a:r>
            <a:r>
              <a:rPr lang="it-IT" altLang="it-IT" sz="2800" smtClean="0">
                <a:solidFill>
                  <a:srgbClr val="FF0000"/>
                </a:solidFill>
              </a:rPr>
              <a:t>tra i </a:t>
            </a:r>
            <a:r>
              <a:rPr lang="it-IT" altLang="it-IT" sz="2800" b="1" smtClean="0">
                <a:solidFill>
                  <a:srgbClr val="FF0000"/>
                </a:solidFill>
              </a:rPr>
              <a:t>6 </a:t>
            </a:r>
            <a:r>
              <a:rPr lang="it-IT" altLang="it-IT" sz="2800" smtClean="0">
                <a:solidFill>
                  <a:srgbClr val="FF0000"/>
                </a:solidFill>
              </a:rPr>
              <a:t>e</a:t>
            </a:r>
            <a:r>
              <a:rPr lang="it-IT" altLang="it-IT" sz="2800" b="1" smtClean="0">
                <a:solidFill>
                  <a:srgbClr val="FF0000"/>
                </a:solidFill>
              </a:rPr>
              <a:t> </a:t>
            </a:r>
            <a:r>
              <a:rPr lang="it-IT" altLang="it-IT" sz="2800" smtClean="0">
                <a:solidFill>
                  <a:srgbClr val="FF0000"/>
                </a:solidFill>
              </a:rPr>
              <a:t>gli </a:t>
            </a:r>
            <a:r>
              <a:rPr lang="it-IT" altLang="it-IT" sz="2800" b="1" smtClean="0">
                <a:solidFill>
                  <a:srgbClr val="FF0000"/>
                </a:solidFill>
              </a:rPr>
              <a:t>11 mesi</a:t>
            </a:r>
            <a:r>
              <a:rPr lang="it-IT" altLang="it-IT" sz="2800" smtClean="0"/>
              <a:t> di vita, perché fino ai 6 mesi la protezione sarebbe data dagli anticorpi passivi materni. In tal caso la vaccinazione va ripetuta dopo l’anno di vita.</a:t>
            </a:r>
          </a:p>
          <a:p>
            <a:pPr eaLnBrk="1" hangingPunct="1">
              <a:spcBef>
                <a:spcPct val="45000"/>
              </a:spcBef>
            </a:pPr>
            <a:r>
              <a:rPr lang="it-IT" altLang="it-IT" sz="2800" smtClean="0"/>
              <a:t>Se il bambino ha più di un anno, è possibile anticipare la seconda dose.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/>
          <a:p>
            <a:pPr eaLnBrk="1" hangingPunct="1"/>
            <a:r>
              <a:rPr lang="it-IT" altLang="it-IT" sz="2800" smtClean="0"/>
              <a:t>Non bisogna dimenticare che fondamentali sono, anche, le </a:t>
            </a:r>
            <a:r>
              <a:rPr lang="it-IT" altLang="it-IT" sz="2800" b="1" smtClean="0"/>
              <a:t>caratteristiche intrinseche</a:t>
            </a:r>
            <a:r>
              <a:rPr lang="it-IT" altLang="it-IT" sz="2800" smtClean="0"/>
              <a:t> dei bambini viaggiatori: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800" smtClean="0">
                <a:latin typeface="Comic Sans MS" panose="030F0702030302020204" pitchFamily="66" charset="0"/>
              </a:rPr>
              <a:t>     – età,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800" smtClean="0">
                <a:latin typeface="Comic Sans MS" panose="030F0702030302020204" pitchFamily="66" charset="0"/>
              </a:rPr>
              <a:t>     – stato immunitario,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800" smtClean="0">
                <a:latin typeface="Comic Sans MS" panose="030F0702030302020204" pitchFamily="66" charset="0"/>
              </a:rPr>
              <a:t>     – stato di salute.</a:t>
            </a:r>
          </a:p>
        </p:txBody>
      </p:sp>
      <p:pic>
        <p:nvPicPr>
          <p:cNvPr id="12291" name="Picture 5" descr="foto bimbo tedesc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2514600"/>
            <a:ext cx="4038600" cy="26955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83" name="Group 79"/>
          <p:cNvGraphicFramePr>
            <a:graphicFrameLocks noGrp="1"/>
          </p:cNvGraphicFramePr>
          <p:nvPr>
            <p:ph type="tbl" idx="1"/>
          </p:nvPr>
        </p:nvGraphicFramePr>
        <p:xfrm>
          <a:off x="395288" y="211138"/>
          <a:ext cx="8291512" cy="6570766"/>
        </p:xfrm>
        <a:graphic>
          <a:graphicData uri="http://schemas.openxmlformats.org/drawingml/2006/table">
            <a:tbl>
              <a:tblPr/>
              <a:tblGrid>
                <a:gridCol w="4176712"/>
                <a:gridCol w="4114800"/>
              </a:tblGrid>
              <a:tr h="1249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Tipo di vaccino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Virus vivi attenuati coltivati su cellule embrionali di pollo e su fibroblasti diploidi umani</a:t>
                      </a:r>
                      <a:r>
                        <a:rPr kumimoji="0" lang="it-IT" alt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76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Via di somministrazione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sottocutanea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Numero di dosi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Una dose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Richiamo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Dopo almeno un mese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3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Effetti indesiderati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Rare reazioni locali (dolore, eritema, </a:t>
                      </a:r>
                      <a:r>
                        <a:rPr kumimoji="0" lang="it-IT" altLang="it-IT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tumefazione,prurito</a:t>
                      </a: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Rare reazioni generali (febbre, </a:t>
                      </a:r>
                      <a:r>
                        <a:rPr kumimoji="0" lang="it-IT" altLang="it-IT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piastrinopenia</a:t>
                      </a: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rara l’encefalite)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7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Raccomandato per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 bambini che si recano nelle zone endemiche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539750" y="2060575"/>
            <a:ext cx="8135938" cy="244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4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VACCINO ANTI-MENINGOCOCCO</a:t>
            </a:r>
          </a:p>
        </p:txBody>
      </p:sp>
      <p:pic>
        <p:nvPicPr>
          <p:cNvPr id="84995" name="Picture 3" descr="testat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5589588"/>
            <a:ext cx="7921625" cy="863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/>
            <a:r>
              <a:rPr lang="it-IT" altLang="it-IT" sz="2800" smtClean="0"/>
              <a:t>La maggior parte dei casi di malattia meningococcica è causata dai </a:t>
            </a:r>
            <a:r>
              <a:rPr lang="it-IT" altLang="it-IT" sz="2800" smtClean="0">
                <a:solidFill>
                  <a:srgbClr val="FF0000"/>
                </a:solidFill>
              </a:rPr>
              <a:t>sierogruppi A, B</a:t>
            </a:r>
            <a:r>
              <a:rPr lang="it-IT" altLang="it-IT" sz="2800" smtClean="0"/>
              <a:t> e </a:t>
            </a:r>
            <a:r>
              <a:rPr lang="it-IT" altLang="it-IT" sz="2800" smtClean="0">
                <a:solidFill>
                  <a:srgbClr val="FF0000"/>
                </a:solidFill>
              </a:rPr>
              <a:t>C</a:t>
            </a:r>
            <a:r>
              <a:rPr lang="it-IT" altLang="it-IT" sz="2800" smtClean="0"/>
              <a:t>; meno comunemente, l’infezione è causata dai </a:t>
            </a:r>
            <a:r>
              <a:rPr lang="it-IT" altLang="it-IT" sz="2800" smtClean="0">
                <a:solidFill>
                  <a:srgbClr val="FF0000"/>
                </a:solidFill>
              </a:rPr>
              <a:t>sierogruppi Y</a:t>
            </a:r>
            <a:r>
              <a:rPr lang="it-IT" altLang="it-IT" sz="2800" smtClean="0"/>
              <a:t> (emergente negli U.S.A.) e   </a:t>
            </a:r>
            <a:r>
              <a:rPr lang="it-IT" altLang="it-IT" sz="2800" smtClean="0">
                <a:solidFill>
                  <a:srgbClr val="FF0000"/>
                </a:solidFill>
              </a:rPr>
              <a:t>W-135</a:t>
            </a:r>
            <a:r>
              <a:rPr lang="it-IT" altLang="it-IT" sz="2800" smtClean="0"/>
              <a:t> (specie in Burkina Faso). </a:t>
            </a:r>
          </a:p>
          <a:p>
            <a:pPr eaLnBrk="1" hangingPunct="1"/>
            <a:r>
              <a:rPr lang="it-IT" altLang="it-IT" sz="2800" smtClean="0"/>
              <a:t>In Africa le epidemie sono generalmente provocate da </a:t>
            </a:r>
            <a:r>
              <a:rPr lang="it-IT" altLang="it-IT" sz="2800" smtClean="0">
                <a:solidFill>
                  <a:srgbClr val="FF0000"/>
                </a:solidFill>
              </a:rPr>
              <a:t>N. meningitidis di tipo A</a:t>
            </a:r>
            <a:r>
              <a:rPr lang="it-IT" altLang="it-IT" sz="2800" smtClean="0"/>
              <a:t>. </a:t>
            </a:r>
          </a:p>
          <a:p>
            <a:pPr eaLnBrk="1" hangingPunct="1"/>
            <a:r>
              <a:rPr lang="it-IT" altLang="it-IT" sz="2800" smtClean="0"/>
              <a:t>Nell’Africa sub-sahariana, in una zona compresa tra il Senegal  e l’Etiopia (detta “ </a:t>
            </a:r>
            <a:r>
              <a:rPr lang="it-IT" altLang="it-IT" sz="2800" b="1" smtClean="0">
                <a:solidFill>
                  <a:schemeClr val="accent2"/>
                </a:solidFill>
              </a:rPr>
              <a:t>cintura meningococcica</a:t>
            </a:r>
            <a:r>
              <a:rPr lang="it-IT" altLang="it-IT" sz="2800" smtClean="0"/>
              <a:t>” africana), si verificano numerose epidemie durante la stagione secca (novembre-giugno).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9725"/>
            <a:ext cx="8229600" cy="568325"/>
          </a:xfrm>
        </p:spPr>
        <p:txBody>
          <a:bodyPr/>
          <a:lstStyle/>
          <a:p>
            <a:pPr eaLnBrk="1" hangingPunct="1"/>
            <a:r>
              <a:rPr lang="it-IT" altLang="it-IT" sz="4000" smtClean="0">
                <a:solidFill>
                  <a:srgbClr val="DA290C"/>
                </a:solidFill>
              </a:rPr>
              <a:t>Epidemiologia</a:t>
            </a:r>
            <a:endParaRPr lang="en-US" altLang="it-IT" sz="4000" smtClean="0">
              <a:solidFill>
                <a:srgbClr val="DA290C"/>
              </a:solidFill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50" y="1631950"/>
            <a:ext cx="8775700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3" y="2319338"/>
            <a:ext cx="8986837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" y="1020763"/>
            <a:ext cx="8753475" cy="506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219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sz="3400" dirty="0" smtClean="0"/>
              <a:t>I vaccini attualmente disponibili in Italia sono tre: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it-IT" altLang="it-IT" sz="3400" dirty="0" smtClean="0"/>
          </a:p>
          <a:p>
            <a:pPr eaLnBrk="1" hangingPunct="1">
              <a:lnSpc>
                <a:spcPct val="90000"/>
              </a:lnSpc>
              <a:buSzPct val="120000"/>
              <a:buFont typeface="Wingdings" panose="05000000000000000000" pitchFamily="2" charset="2"/>
              <a:buChar char="Ø"/>
              <a:defRPr/>
            </a:pPr>
            <a:r>
              <a:rPr lang="it-IT" altLang="it-IT" sz="3400" dirty="0" smtClean="0"/>
              <a:t>Vaccino </a:t>
            </a:r>
            <a:r>
              <a:rPr lang="it-IT" altLang="it-IT" sz="3400" b="1" dirty="0" smtClean="0"/>
              <a:t>quadrivalente</a:t>
            </a:r>
            <a:r>
              <a:rPr lang="it-IT" altLang="it-IT" sz="3400" dirty="0" smtClean="0"/>
              <a:t> ACW135Y coniugato (</a:t>
            </a:r>
            <a:r>
              <a:rPr lang="it-IT" altLang="it-IT" sz="3400" b="1" dirty="0" smtClean="0">
                <a:solidFill>
                  <a:srgbClr val="FF0000"/>
                </a:solidFill>
              </a:rPr>
              <a:t>NIMENRIX, MENVEO</a:t>
            </a:r>
            <a:r>
              <a:rPr lang="it-IT" altLang="it-IT" sz="3400" dirty="0" smtClean="0"/>
              <a:t>)</a:t>
            </a:r>
          </a:p>
          <a:p>
            <a:pPr eaLnBrk="1" hangingPunct="1">
              <a:lnSpc>
                <a:spcPct val="90000"/>
              </a:lnSpc>
              <a:buSzPct val="120000"/>
              <a:buFont typeface="Wingdings" panose="05000000000000000000" pitchFamily="2" charset="2"/>
              <a:buChar char="Ø"/>
              <a:defRPr/>
            </a:pPr>
            <a:r>
              <a:rPr lang="it-IT" altLang="it-IT" sz="3400" dirty="0" smtClean="0"/>
              <a:t>Vaccino </a:t>
            </a:r>
            <a:r>
              <a:rPr lang="it-IT" altLang="it-IT" sz="3400" b="1" dirty="0" smtClean="0"/>
              <a:t>monovalente</a:t>
            </a:r>
            <a:r>
              <a:rPr lang="it-IT" altLang="it-IT" sz="3400" dirty="0" smtClean="0"/>
              <a:t> C coniugato</a:t>
            </a:r>
          </a:p>
          <a:p>
            <a:pPr eaLnBrk="1" hangingPunct="1">
              <a:lnSpc>
                <a:spcPct val="90000"/>
              </a:lnSpc>
              <a:buSzPct val="120000"/>
              <a:buFont typeface="Wingdings" panose="05000000000000000000" pitchFamily="2" charset="2"/>
              <a:buChar char="Ø"/>
              <a:defRPr/>
            </a:pPr>
            <a:r>
              <a:rPr lang="it-IT" altLang="it-IT" sz="3400" dirty="0" smtClean="0"/>
              <a:t>Vaccino </a:t>
            </a:r>
            <a:r>
              <a:rPr lang="it-IT" altLang="it-IT" sz="3400" b="1" dirty="0" smtClean="0"/>
              <a:t>monovalente</a:t>
            </a:r>
            <a:r>
              <a:rPr lang="it-IT" altLang="it-IT" sz="3400" dirty="0" smtClean="0"/>
              <a:t> B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it-IT" altLang="it-IT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smtClean="0"/>
              <a:t>Vaccino quadrivalente coniugato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291012"/>
          </a:xfrm>
        </p:spPr>
        <p:txBody>
          <a:bodyPr/>
          <a:lstStyle/>
          <a:p>
            <a:pPr eaLnBrk="1" hangingPunct="1"/>
            <a:r>
              <a:rPr lang="it-IT" altLang="it-IT" smtClean="0"/>
              <a:t>protegge verso 4 ceppi di meningococco (A, C, Y e W135)</a:t>
            </a:r>
          </a:p>
          <a:p>
            <a:pPr eaLnBrk="1" hangingPunct="1"/>
            <a:r>
              <a:rPr lang="it-IT" altLang="it-IT" smtClean="0"/>
              <a:t>è coniugato con CRM197 (tossina difterica detossificata per manipolazione genetica) o con il tossoide tetanico</a:t>
            </a:r>
          </a:p>
          <a:p>
            <a:pPr eaLnBrk="1" hangingPunct="1"/>
            <a:r>
              <a:rPr lang="it-IT" altLang="it-IT" smtClean="0"/>
              <a:t>suscita una risposta immune T-dipendente </a:t>
            </a:r>
          </a:p>
          <a:p>
            <a:pPr eaLnBrk="1" hangingPunct="1"/>
            <a:r>
              <a:rPr lang="it-IT" altLang="it-IT" smtClean="0"/>
              <a:t>induce memoria immunitaria</a:t>
            </a:r>
            <a:endParaRPr lang="it-IT" altLang="it-IT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9038" y="260350"/>
            <a:ext cx="7793037" cy="1368425"/>
          </a:xfrm>
        </p:spPr>
        <p:txBody>
          <a:bodyPr/>
          <a:lstStyle/>
          <a:p>
            <a:pPr eaLnBrk="1" hangingPunct="1"/>
            <a:r>
              <a:rPr lang="it-IT" altLang="it-IT" sz="4000" smtClean="0"/>
              <a:t>Vaccino quadrivalente coniugato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916113"/>
            <a:ext cx="7799387" cy="421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sz="3000" dirty="0" smtClean="0"/>
              <a:t>E’ raccomandato per i bambini diretti verso aree dove la malattia ha un’elevata incidenza.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3000" b="1" dirty="0" smtClean="0">
                <a:solidFill>
                  <a:srgbClr val="FF0000"/>
                </a:solidFill>
              </a:rPr>
              <a:t>   NIMENRIX </a:t>
            </a:r>
            <a:r>
              <a:rPr lang="it-IT" altLang="it-IT" sz="3000" dirty="0" smtClean="0"/>
              <a:t>è indicato dall’età di </a:t>
            </a:r>
            <a:r>
              <a:rPr lang="it-IT" altLang="it-IT" sz="3000" dirty="0" smtClean="0">
                <a:solidFill>
                  <a:srgbClr val="FF0000"/>
                </a:solidFill>
              </a:rPr>
              <a:t>12 mesi        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3000" b="1" dirty="0" smtClean="0">
                <a:solidFill>
                  <a:srgbClr val="FF0000"/>
                </a:solidFill>
              </a:rPr>
              <a:t>   MENVEO</a:t>
            </a:r>
            <a:r>
              <a:rPr lang="it-IT" altLang="it-IT" sz="3000" dirty="0" smtClean="0"/>
              <a:t> è indicato dall’età di </a:t>
            </a:r>
            <a:r>
              <a:rPr lang="it-IT" altLang="it-IT" sz="3000" dirty="0" smtClean="0">
                <a:solidFill>
                  <a:srgbClr val="FF0000"/>
                </a:solidFill>
              </a:rPr>
              <a:t>24 mesi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588842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83" name="Group 79"/>
          <p:cNvGraphicFramePr>
            <a:graphicFrameLocks noGrp="1"/>
          </p:cNvGraphicFramePr>
          <p:nvPr>
            <p:ph type="tbl" idx="1"/>
          </p:nvPr>
        </p:nvGraphicFramePr>
        <p:xfrm>
          <a:off x="395288" y="211138"/>
          <a:ext cx="8291512" cy="6205537"/>
        </p:xfrm>
        <a:graphic>
          <a:graphicData uri="http://schemas.openxmlformats.org/drawingml/2006/table">
            <a:tbl>
              <a:tblPr/>
              <a:tblGrid>
                <a:gridCol w="4176712"/>
                <a:gridCol w="4114800"/>
              </a:tblGrid>
              <a:tr h="8839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Tipo di vaccino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Polisaccaridi della capsula coniugati ad una proteina</a:t>
                      </a:r>
                      <a:r>
                        <a:rPr kumimoji="0" lang="it-IT" alt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78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Via di somministrazione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sottocutanea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1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Numero di dosi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Una dose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1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Richiamo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Non sono previsti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Effetti indesiderati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Rare reazioni locali (dolore, eritema, tumefazione)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Rare reazioni generali (mialgia, artralgia, nausea e </a:t>
                      </a:r>
                      <a:r>
                        <a:rPr kumimoji="0" lang="it-IT" altLang="it-IT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rash</a:t>
                      </a: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cutaneo)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Raccomandato per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 bambini che si recano nelle zone endemiche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MALATTIE  A TRASMISSIONE    </a:t>
            </a:r>
            <a:br>
              <a:rPr lang="it-IT" altLang="it-IT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PER  VIA  EMATICA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554663" cy="4525963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endParaRPr lang="it-IT" altLang="it-IT" sz="2800" dirty="0" smtClean="0"/>
          </a:p>
          <a:p>
            <a:pPr marL="533400" indent="-533400" eaLnBrk="1" hangingPunct="1"/>
            <a:r>
              <a:rPr lang="it-IT" altLang="it-IT" sz="3600" b="1" dirty="0" smtClean="0"/>
              <a:t>epatite B </a:t>
            </a:r>
          </a:p>
          <a:p>
            <a:pPr marL="533400" indent="-533400" eaLnBrk="1" hangingPunct="1"/>
            <a:r>
              <a:rPr lang="it-IT" altLang="it-IT" sz="3600" dirty="0" smtClean="0"/>
              <a:t>epatite C </a:t>
            </a:r>
          </a:p>
          <a:p>
            <a:pPr marL="533400" indent="-533400" eaLnBrk="1" hangingPunct="1"/>
            <a:r>
              <a:rPr lang="it-IT" altLang="it-IT" sz="3600" dirty="0" smtClean="0"/>
              <a:t>HIV/AIDS </a:t>
            </a:r>
          </a:p>
        </p:txBody>
      </p:sp>
      <p:pic>
        <p:nvPicPr>
          <p:cNvPr id="93188" name="Picture 4" descr="testa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5589588"/>
            <a:ext cx="8424862" cy="93503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549275"/>
            <a:ext cx="4824412" cy="5903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800" smtClean="0"/>
              <a:t>I bambini, specie se molto piccoli,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800" smtClean="0"/>
              <a:t>   - sono più suscettibili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800" smtClean="0"/>
              <a:t>     alle patologie infettive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800" smtClean="0"/>
              <a:t>     o traumatiche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800" smtClean="0"/>
              <a:t>   - sono meno attenti alle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800" smtClean="0"/>
              <a:t>     norme di igiene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800" smtClean="0"/>
              <a:t>     alimentare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800" smtClean="0"/>
              <a:t>   - possono presentare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800" smtClean="0"/>
              <a:t>     quadri clinici, più severi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800" smtClean="0"/>
              <a:t>     e complicati rispetto a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800" smtClean="0"/>
              <a:t>     quelli dell’adulto.</a:t>
            </a:r>
          </a:p>
        </p:txBody>
      </p:sp>
      <p:pic>
        <p:nvPicPr>
          <p:cNvPr id="13315" name="Picture 10" descr="bambini-Festivaletteratura-2-77606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32363" y="2492375"/>
            <a:ext cx="3754437" cy="30972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323850" y="836613"/>
          <a:ext cx="8569324" cy="4495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8859"/>
                <a:gridCol w="966725"/>
                <a:gridCol w="955614"/>
                <a:gridCol w="988950"/>
                <a:gridCol w="1011172"/>
                <a:gridCol w="988950"/>
                <a:gridCol w="966725"/>
                <a:gridCol w="992329"/>
              </a:tblGrid>
              <a:tr h="1214980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 dirty="0" smtClean="0">
                          <a:effectLst/>
                        </a:rPr>
                        <a:t>ANNI </a:t>
                      </a:r>
                      <a:r>
                        <a:rPr lang="it-IT" sz="2400" u="none" strike="noStrike" dirty="0">
                          <a:effectLst/>
                        </a:rPr>
                        <a:t>2010/2015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 smtClean="0">
                          <a:effectLst/>
                        </a:rPr>
                        <a:t>Numero dosi di vaccino</a:t>
                      </a:r>
                      <a:r>
                        <a:rPr lang="it-IT" sz="2400" u="none" strike="noStrike" baseline="0" dirty="0" smtClean="0">
                          <a:effectLst/>
                        </a:rPr>
                        <a:t> somministrate                   a </a:t>
                      </a:r>
                      <a:r>
                        <a:rPr lang="it-IT" sz="2400" u="none" strike="noStrike" dirty="0" smtClean="0">
                          <a:effectLst/>
                        </a:rPr>
                        <a:t>MINORI (dai 6 mesi ai 14 anni)                                   PER VIAGGI ALL'ESTERO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5721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baseline="0" dirty="0">
                          <a:effectLst/>
                        </a:rPr>
                        <a:t> </a:t>
                      </a:r>
                      <a:endParaRPr lang="it-IT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baseline="0" dirty="0">
                          <a:effectLst/>
                        </a:rPr>
                        <a:t>2010</a:t>
                      </a:r>
                      <a:endParaRPr lang="it-IT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baseline="0" dirty="0">
                          <a:effectLst/>
                        </a:rPr>
                        <a:t>2011</a:t>
                      </a:r>
                      <a:endParaRPr lang="it-IT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baseline="0" dirty="0">
                          <a:effectLst/>
                        </a:rPr>
                        <a:t>2012</a:t>
                      </a:r>
                      <a:endParaRPr lang="it-IT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baseline="0" dirty="0">
                          <a:effectLst/>
                        </a:rPr>
                        <a:t>2013</a:t>
                      </a:r>
                      <a:endParaRPr lang="it-IT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baseline="0" dirty="0">
                          <a:effectLst/>
                        </a:rPr>
                        <a:t>2014</a:t>
                      </a:r>
                      <a:endParaRPr lang="it-IT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baseline="0" dirty="0">
                          <a:effectLst/>
                        </a:rPr>
                        <a:t>2015</a:t>
                      </a:r>
                      <a:endParaRPr lang="it-IT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TOTALI</a:t>
                      </a:r>
                      <a:endParaRPr lang="it-IT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</a:tr>
              <a:tr h="1040074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baseline="0" dirty="0">
                          <a:effectLst/>
                        </a:rPr>
                        <a:t>FEBBRE GIALLA</a:t>
                      </a:r>
                      <a:endParaRPr lang="it-IT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baseline="0">
                          <a:effectLst/>
                        </a:rPr>
                        <a:t>20</a:t>
                      </a:r>
                      <a:endParaRPr lang="it-IT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baseline="0">
                          <a:effectLst/>
                        </a:rPr>
                        <a:t>59</a:t>
                      </a:r>
                      <a:endParaRPr lang="it-IT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baseline="0">
                          <a:effectLst/>
                        </a:rPr>
                        <a:t>45</a:t>
                      </a:r>
                      <a:endParaRPr lang="it-IT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baseline="0">
                          <a:effectLst/>
                        </a:rPr>
                        <a:t>59</a:t>
                      </a:r>
                      <a:endParaRPr lang="it-IT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baseline="0">
                          <a:effectLst/>
                        </a:rPr>
                        <a:t>94</a:t>
                      </a:r>
                      <a:endParaRPr lang="it-IT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baseline="0">
                          <a:effectLst/>
                        </a:rPr>
                        <a:t>42</a:t>
                      </a:r>
                      <a:endParaRPr lang="it-IT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319</a:t>
                      </a:r>
                      <a:endParaRPr lang="it-IT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</a:tr>
              <a:tr h="52784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baseline="0" dirty="0">
                          <a:effectLst/>
                        </a:rPr>
                        <a:t>ANTITIFICA</a:t>
                      </a:r>
                      <a:endParaRPr lang="it-IT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baseline="0">
                          <a:effectLst/>
                        </a:rPr>
                        <a:t>36</a:t>
                      </a:r>
                      <a:endParaRPr lang="it-IT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baseline="0">
                          <a:effectLst/>
                        </a:rPr>
                        <a:t>17</a:t>
                      </a:r>
                      <a:endParaRPr lang="it-IT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baseline="0">
                          <a:effectLst/>
                        </a:rPr>
                        <a:t>19</a:t>
                      </a:r>
                      <a:endParaRPr lang="it-IT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baseline="0">
                          <a:effectLst/>
                        </a:rPr>
                        <a:t>27</a:t>
                      </a:r>
                      <a:endParaRPr lang="it-IT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baseline="0">
                          <a:effectLst/>
                        </a:rPr>
                        <a:t>23</a:t>
                      </a:r>
                      <a:endParaRPr lang="it-IT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baseline="0">
                          <a:effectLst/>
                        </a:rPr>
                        <a:t>16</a:t>
                      </a:r>
                      <a:endParaRPr lang="it-IT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138</a:t>
                      </a:r>
                      <a:endParaRPr lang="it-IT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</a:tr>
              <a:tr h="52784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baseline="0" dirty="0">
                          <a:effectLst/>
                        </a:rPr>
                        <a:t>EPATITE A</a:t>
                      </a:r>
                      <a:endParaRPr lang="it-IT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baseline="0">
                          <a:effectLst/>
                        </a:rPr>
                        <a:t>17</a:t>
                      </a:r>
                      <a:endParaRPr lang="it-IT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baseline="0">
                          <a:effectLst/>
                        </a:rPr>
                        <a:t>34</a:t>
                      </a:r>
                      <a:endParaRPr lang="it-IT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baseline="0">
                          <a:effectLst/>
                        </a:rPr>
                        <a:t>15</a:t>
                      </a:r>
                      <a:endParaRPr lang="it-IT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baseline="0">
                          <a:effectLst/>
                        </a:rPr>
                        <a:t>29</a:t>
                      </a:r>
                      <a:endParaRPr lang="it-IT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baseline="0">
                          <a:effectLst/>
                        </a:rPr>
                        <a:t>19</a:t>
                      </a:r>
                      <a:endParaRPr lang="it-IT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baseline="0">
                          <a:effectLst/>
                        </a:rPr>
                        <a:t>7</a:t>
                      </a:r>
                      <a:endParaRPr lang="it-IT" sz="20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121</a:t>
                      </a:r>
                      <a:endParaRPr lang="it-IT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</a:tr>
              <a:tr h="52784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baseline="0" dirty="0">
                          <a:effectLst/>
                        </a:rPr>
                        <a:t>COLERA</a:t>
                      </a:r>
                      <a:endParaRPr lang="it-IT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baseline="0" dirty="0">
                          <a:effectLst/>
                        </a:rPr>
                        <a:t>0</a:t>
                      </a:r>
                      <a:endParaRPr lang="it-IT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baseline="0" dirty="0">
                          <a:effectLst/>
                        </a:rPr>
                        <a:t>2</a:t>
                      </a:r>
                      <a:endParaRPr lang="it-IT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baseline="0" dirty="0">
                          <a:effectLst/>
                        </a:rPr>
                        <a:t>2</a:t>
                      </a:r>
                      <a:endParaRPr lang="it-IT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baseline="0" dirty="0">
                          <a:effectLst/>
                        </a:rPr>
                        <a:t>5</a:t>
                      </a:r>
                      <a:endParaRPr lang="it-IT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baseline="0" dirty="0">
                          <a:effectLst/>
                        </a:rPr>
                        <a:t>4</a:t>
                      </a:r>
                      <a:endParaRPr lang="it-IT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baseline="0" dirty="0">
                          <a:effectLst/>
                        </a:rPr>
                        <a:t>3</a:t>
                      </a:r>
                      <a:endParaRPr lang="it-IT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i="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it-IT" sz="2000" b="1" i="0" u="none" strike="noStrik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3" marB="0" anchor="b"/>
                </a:tc>
              </a:tr>
            </a:tbl>
          </a:graphicData>
        </a:graphic>
      </p:graphicFrame>
      <p:sp>
        <p:nvSpPr>
          <p:cNvPr id="94269" name="CasellaDiTesto 2"/>
          <p:cNvSpPr txBox="1">
            <a:spLocks noChangeArrowheads="1"/>
          </p:cNvSpPr>
          <p:nvPr/>
        </p:nvSpPr>
        <p:spPr bwMode="auto">
          <a:xfrm>
            <a:off x="179388" y="404813"/>
            <a:ext cx="8964612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/>
              <a:t>VACCINAZIONI effettuate dall’U.O. MALATTIE INFETTIVE del D.S.P. Ausl di Piacenza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it-IT" altLang="it-IT" sz="4000" smtClean="0"/>
              <a:t>CONCLUSIONI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4619625" cy="5327650"/>
          </a:xfrm>
        </p:spPr>
        <p:txBody>
          <a:bodyPr/>
          <a:lstStyle/>
          <a:p>
            <a:pPr eaLnBrk="1" hangingPunct="1"/>
            <a:r>
              <a:rPr lang="it-IT" altLang="it-IT" sz="2400" smtClean="0"/>
              <a:t>Chi decide di intraprendere un viaggio, soprattutto con dei bambini, deve conoscere i </a:t>
            </a:r>
            <a:r>
              <a:rPr lang="it-IT" altLang="it-IT" sz="2400" smtClean="0">
                <a:solidFill>
                  <a:srgbClr val="FF0000"/>
                </a:solidFill>
              </a:rPr>
              <a:t>rischi</a:t>
            </a:r>
            <a:r>
              <a:rPr lang="it-IT" altLang="it-IT" sz="2400" smtClean="0"/>
              <a:t> che può correre andando in certi Paesi ed informarsi sulle misure preventive da adottare.</a:t>
            </a:r>
          </a:p>
          <a:p>
            <a:pPr eaLnBrk="1" hangingPunct="1"/>
            <a:r>
              <a:rPr lang="it-IT" altLang="it-IT" sz="2400" smtClean="0"/>
              <a:t>I consigli forniti dal personale sanitario devono servire per non trasformare in una esperienza negativa quello che è uno dei piaceri più belli della vita: </a:t>
            </a:r>
            <a:r>
              <a:rPr lang="it-IT" altLang="it-IT" sz="2400" b="1" smtClean="0">
                <a:solidFill>
                  <a:srgbClr val="FF0000"/>
                </a:solidFill>
              </a:rPr>
              <a:t>viaggiare.</a:t>
            </a:r>
          </a:p>
        </p:txBody>
      </p:sp>
      <p:pic>
        <p:nvPicPr>
          <p:cNvPr id="95236" name="Picture 4" descr="bambini_stranier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35600" y="2060575"/>
            <a:ext cx="3228975" cy="36480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1" smtClean="0">
                <a:latin typeface="Comic Sans MS" panose="030F0702030302020204" pitchFamily="66" charset="0"/>
              </a:rPr>
              <a:t>GRAZIE PER L’ATTENZIONE</a:t>
            </a:r>
          </a:p>
        </p:txBody>
      </p:sp>
      <p:pic>
        <p:nvPicPr>
          <p:cNvPr id="96259" name="Picture 4" descr="sorris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59113" y="1628775"/>
            <a:ext cx="3021012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5689600" cy="5256213"/>
          </a:xfrm>
        </p:spPr>
        <p:txBody>
          <a:bodyPr/>
          <a:lstStyle/>
          <a:p>
            <a:pPr eaLnBrk="1" hangingPunct="1"/>
            <a:r>
              <a:rPr lang="it-IT" altLang="it-IT" sz="2600" smtClean="0"/>
              <a:t>Bisogna ricordare ai genitori che in previsione di un viaggio, almeno </a:t>
            </a:r>
            <a:r>
              <a:rPr lang="it-IT" altLang="it-IT" sz="2600" b="1" smtClean="0"/>
              <a:t>4-8 sett. prima della partenza</a:t>
            </a:r>
            <a:r>
              <a:rPr lang="it-IT" altLang="it-IT" sz="2600" smtClean="0"/>
              <a:t>, è necessario controllare i tesserini vaccinali dei propri figli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t-IT" altLang="it-IT" sz="2600" smtClean="0"/>
              <a:t>per verificare le vaccinazioni effettuate,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t-IT" altLang="it-IT" sz="2600" smtClean="0"/>
              <a:t>per completare eventualmente le vaccinazioni obbligatorie,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t-IT" altLang="it-IT" sz="2600" smtClean="0"/>
              <a:t>per iniziare quelle consigliate per la meta da raggiungere. </a:t>
            </a:r>
          </a:p>
        </p:txBody>
      </p:sp>
      <p:pic>
        <p:nvPicPr>
          <p:cNvPr id="15364" name="Segnaposto contenuto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67400" y="2133600"/>
            <a:ext cx="3025775" cy="2668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fumature">
  <a:themeElements>
    <a:clrScheme name="Sfumatur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fum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fumatur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2427</TotalTime>
  <Words>3094</Words>
  <Application>Microsoft Office PowerPoint</Application>
  <PresentationFormat>Presentazione su schermo (4:3)</PresentationFormat>
  <Paragraphs>395</Paragraphs>
  <Slides>82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82</vt:i4>
      </vt:variant>
    </vt:vector>
  </HeadingPairs>
  <TitlesOfParts>
    <vt:vector size="85" baseType="lpstr">
      <vt:lpstr>Struttura predefinita</vt:lpstr>
      <vt:lpstr>Sfumature</vt:lpstr>
      <vt:lpstr>Tema di Office</vt:lpstr>
      <vt:lpstr>Vaccinazioni per bimbi viaggiatori: cosa dobbiamo sapere?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1) MALATTIE TRASMESSE DA ACQUA ed ALIMENTI</vt:lpstr>
      <vt:lpstr>Misure specifiche di prevenzione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Tossina Colerica</vt:lpstr>
      <vt:lpstr>Diapositiva 29</vt:lpstr>
      <vt:lpstr>Diapositiva 30</vt:lpstr>
      <vt:lpstr>Diapositiva 31</vt:lpstr>
      <vt:lpstr>Diapositiva 32</vt:lpstr>
      <vt:lpstr>2) MALATTIE  TRASMESSE      DA  VETTORI</vt:lpstr>
      <vt:lpstr>Misure specifiche di prevenzione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3) MALATTIE  TRASMESSE DA ANIMALI</vt:lpstr>
      <vt:lpstr>Misure specifiche di prevenzione</vt:lpstr>
      <vt:lpstr>Diapositiva 60</vt:lpstr>
      <vt:lpstr>Diapositiva 61</vt:lpstr>
      <vt:lpstr>Profilassi post-esposizione</vt:lpstr>
      <vt:lpstr>Profilassi pre-esposizione</vt:lpstr>
      <vt:lpstr>Diapositiva 64</vt:lpstr>
      <vt:lpstr>Diapositiva 65</vt:lpstr>
      <vt:lpstr>Diapositiva 66</vt:lpstr>
      <vt:lpstr>4) MALATTIE  A TRASMISSIONE PER VIA AEREA</vt:lpstr>
      <vt:lpstr>Diapositiva 68</vt:lpstr>
      <vt:lpstr>Diapositiva 69</vt:lpstr>
      <vt:lpstr>Diapositiva 70</vt:lpstr>
      <vt:lpstr>Diapositiva 71</vt:lpstr>
      <vt:lpstr>Diapositiva 72</vt:lpstr>
      <vt:lpstr>Epidemiologia</vt:lpstr>
      <vt:lpstr>Diapositiva 74</vt:lpstr>
      <vt:lpstr>Vaccino quadrivalente coniugato</vt:lpstr>
      <vt:lpstr>Vaccino quadrivalente coniugato</vt:lpstr>
      <vt:lpstr>Diapositiva 77</vt:lpstr>
      <vt:lpstr>Diapositiva 78</vt:lpstr>
      <vt:lpstr>5) MALATTIE  A TRASMISSIONE                  PER  VIA  EMATICA</vt:lpstr>
      <vt:lpstr>Diapositiva 80</vt:lpstr>
      <vt:lpstr>CONCLUSIONI</vt:lpstr>
      <vt:lpstr>GRAZIE PER L’ATTENZIONE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Your User Name</dc:creator>
  <cp:lastModifiedBy>utente</cp:lastModifiedBy>
  <cp:revision>388</cp:revision>
  <dcterms:created xsi:type="dcterms:W3CDTF">2008-10-28T16:49:17Z</dcterms:created>
  <dcterms:modified xsi:type="dcterms:W3CDTF">2015-11-09T07:20:01Z</dcterms:modified>
</cp:coreProperties>
</file>